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794" r:id="rId2"/>
    <p:sldId id="847" r:id="rId3"/>
    <p:sldId id="818" r:id="rId4"/>
    <p:sldId id="801" r:id="rId5"/>
    <p:sldId id="806" r:id="rId6"/>
    <p:sldId id="819" r:id="rId7"/>
    <p:sldId id="826" r:id="rId8"/>
    <p:sldId id="828" r:id="rId9"/>
    <p:sldId id="840" r:id="rId10"/>
    <p:sldId id="839" r:id="rId11"/>
    <p:sldId id="841" r:id="rId12"/>
    <p:sldId id="848" r:id="rId13"/>
    <p:sldId id="842" r:id="rId14"/>
    <p:sldId id="833" r:id="rId15"/>
    <p:sldId id="835" r:id="rId16"/>
    <p:sldId id="836" r:id="rId17"/>
    <p:sldId id="837" r:id="rId18"/>
    <p:sldId id="834" r:id="rId19"/>
    <p:sldId id="838" r:id="rId20"/>
    <p:sldId id="844" r:id="rId21"/>
    <p:sldId id="845" r:id="rId22"/>
    <p:sldId id="846" r:id="rId23"/>
    <p:sldId id="800" r:id="rId24"/>
    <p:sldId id="831" r:id="rId25"/>
    <p:sldId id="817" r:id="rId26"/>
    <p:sldId id="832" r:id="rId27"/>
    <p:sldId id="843" r:id="rId28"/>
    <p:sldId id="81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9" autoAdjust="0"/>
    <p:restoredTop sz="88978" autoAdjust="0"/>
  </p:normalViewPr>
  <p:slideViewPr>
    <p:cSldViewPr snapToGrid="0" snapToObjects="1">
      <p:cViewPr>
        <p:scale>
          <a:sx n="85" d="100"/>
          <a:sy n="85" d="100"/>
        </p:scale>
        <p:origin x="1176" y="144"/>
      </p:cViewPr>
      <p:guideLst>
        <p:guide orient="horz" pos="2160"/>
        <p:guide pos="2880"/>
      </p:guideLst>
    </p:cSldViewPr>
  </p:slideViewPr>
  <p:notesTextViewPr>
    <p:cViewPr>
      <p:scale>
        <a:sx n="100" d="100"/>
        <a:sy n="100" d="100"/>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15AC15-D366-1045-8B95-906BED04EB57}" type="datetimeFigureOut">
              <a:rPr lang="en-US" smtClean="0"/>
              <a:pPr/>
              <a:t>2/16/17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F382D8-B22D-6245-9253-78B81CE40BFC}" type="slidenum">
              <a:rPr lang="en-US" smtClean="0"/>
              <a:pPr/>
              <a:t>‹#›</a:t>
            </a:fld>
            <a:endParaRPr lang="en-US"/>
          </a:p>
        </p:txBody>
      </p:sp>
    </p:spTree>
    <p:extLst>
      <p:ext uri="{BB962C8B-B14F-4D97-AF65-F5344CB8AC3E}">
        <p14:creationId xmlns:p14="http://schemas.microsoft.com/office/powerpoint/2010/main" val="968583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38F9C5-D0B9-6043-966C-CD72DB596C87}" type="datetimeFigureOut">
              <a:rPr lang="en-US" smtClean="0"/>
              <a:pPr/>
              <a:t>2/16/17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354FB1-8543-584B-BB0F-CA47458AEBC3}" type="slidenum">
              <a:rPr lang="en-US" smtClean="0"/>
              <a:pPr/>
              <a:t>‹#›</a:t>
            </a:fld>
            <a:endParaRPr lang="en-US"/>
          </a:p>
        </p:txBody>
      </p:sp>
    </p:spTree>
    <p:extLst>
      <p:ext uri="{BB962C8B-B14F-4D97-AF65-F5344CB8AC3E}">
        <p14:creationId xmlns:p14="http://schemas.microsoft.com/office/powerpoint/2010/main" val="1799953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a:t>
            </a:fld>
            <a:endParaRPr lang="en-US"/>
          </a:p>
        </p:txBody>
      </p:sp>
    </p:spTree>
    <p:extLst>
      <p:ext uri="{BB962C8B-B14F-4D97-AF65-F5344CB8AC3E}">
        <p14:creationId xmlns:p14="http://schemas.microsoft.com/office/powerpoint/2010/main" val="320150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 to explain graph 2</a:t>
            </a:r>
          </a:p>
        </p:txBody>
      </p:sp>
      <p:sp>
        <p:nvSpPr>
          <p:cNvPr id="4" name="Slide Number Placeholder 3"/>
          <p:cNvSpPr>
            <a:spLocks noGrp="1"/>
          </p:cNvSpPr>
          <p:nvPr>
            <p:ph type="sldNum" sz="quarter" idx="10"/>
          </p:nvPr>
        </p:nvSpPr>
        <p:spPr/>
        <p:txBody>
          <a:bodyPr/>
          <a:lstStyle/>
          <a:p>
            <a:fld id="{AD354FB1-8543-584B-BB0F-CA47458AEBC3}" type="slidenum">
              <a:rPr lang="en-US" smtClean="0"/>
              <a:pPr/>
              <a:t>25</a:t>
            </a:fld>
            <a:endParaRPr lang="en-US"/>
          </a:p>
        </p:txBody>
      </p:sp>
    </p:spTree>
    <p:extLst>
      <p:ext uri="{BB962C8B-B14F-4D97-AF65-F5344CB8AC3E}">
        <p14:creationId xmlns:p14="http://schemas.microsoft.com/office/powerpoint/2010/main" val="952780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26</a:t>
            </a:fld>
            <a:endParaRPr lang="en-US"/>
          </a:p>
        </p:txBody>
      </p:sp>
    </p:spTree>
    <p:extLst>
      <p:ext uri="{BB962C8B-B14F-4D97-AF65-F5344CB8AC3E}">
        <p14:creationId xmlns:p14="http://schemas.microsoft.com/office/powerpoint/2010/main" val="142095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354FB1-8543-584B-BB0F-CA47458AEBC3}" type="slidenum">
              <a:rPr lang="en-US" smtClean="0"/>
              <a:pPr/>
              <a:t>27</a:t>
            </a:fld>
            <a:endParaRPr lang="en-US"/>
          </a:p>
        </p:txBody>
      </p:sp>
    </p:spTree>
    <p:extLst>
      <p:ext uri="{BB962C8B-B14F-4D97-AF65-F5344CB8AC3E}">
        <p14:creationId xmlns:p14="http://schemas.microsoft.com/office/powerpoint/2010/main" val="369142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28</a:t>
            </a:fld>
            <a:endParaRPr lang="en-US"/>
          </a:p>
        </p:txBody>
      </p:sp>
    </p:spTree>
    <p:extLst>
      <p:ext uri="{BB962C8B-B14F-4D97-AF65-F5344CB8AC3E}">
        <p14:creationId xmlns:p14="http://schemas.microsoft.com/office/powerpoint/2010/main" val="206217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354FB1-8543-584B-BB0F-CA47458AEBC3}" type="slidenum">
              <a:rPr lang="en-US" smtClean="0"/>
              <a:pPr/>
              <a:t>4</a:t>
            </a:fld>
            <a:endParaRPr lang="en-US"/>
          </a:p>
        </p:txBody>
      </p:sp>
    </p:spTree>
    <p:extLst>
      <p:ext uri="{BB962C8B-B14F-4D97-AF65-F5344CB8AC3E}">
        <p14:creationId xmlns:p14="http://schemas.microsoft.com/office/powerpoint/2010/main" val="606739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learning model that summarizes data with a set of parameters of fixed size (independent of the number of training examples) is called a parametric model. No matter how much data you throw at a parametric model, it won’t change its mind about how many parameters it needs.</a:t>
            </a:r>
          </a:p>
          <a:p>
            <a:endParaRPr lang="en-US" dirty="0"/>
          </a:p>
          <a:p>
            <a:r>
              <a:rPr lang="en-US" dirty="0"/>
              <a:t>— Artificial Intelligence: A Modern Approach, page 737</a:t>
            </a:r>
          </a:p>
          <a:p>
            <a:endParaRPr lang="en-US" dirty="0"/>
          </a:p>
          <a:p>
            <a:r>
              <a:rPr lang="en-US" dirty="0"/>
              <a:t>--</a:t>
            </a:r>
          </a:p>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5</a:t>
            </a:fld>
            <a:endParaRPr lang="en-US"/>
          </a:p>
        </p:txBody>
      </p:sp>
    </p:spTree>
    <p:extLst>
      <p:ext uri="{BB962C8B-B14F-4D97-AF65-F5344CB8AC3E}">
        <p14:creationId xmlns:p14="http://schemas.microsoft.com/office/powerpoint/2010/main" val="5271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learning model that summarizes data with a set of parameters of fixed size (independent of the number of training examples) is called a parametric model. No matter how much data you throw at a parametric model, it won’t change its mind about how many parameters it needs.</a:t>
            </a:r>
          </a:p>
          <a:p>
            <a:endParaRPr lang="en-US" dirty="0"/>
          </a:p>
          <a:p>
            <a:r>
              <a:rPr lang="en-US" dirty="0"/>
              <a:t>— Artificial Intelligence: A Modern Approach, page 737</a:t>
            </a:r>
          </a:p>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7</a:t>
            </a:fld>
            <a:endParaRPr lang="en-US"/>
          </a:p>
        </p:txBody>
      </p:sp>
    </p:spTree>
    <p:extLst>
      <p:ext uri="{BB962C8B-B14F-4D97-AF65-F5344CB8AC3E}">
        <p14:creationId xmlns:p14="http://schemas.microsoft.com/office/powerpoint/2010/main" val="1726060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learning model that summarizes data with a set of parameters of fixed size (independent of the number of training examples) is called a parametric model. No matter how much data you throw at a parametric model, it won’t change its mind about how many parameters it needs.</a:t>
            </a:r>
          </a:p>
          <a:p>
            <a:endParaRPr lang="en-US" dirty="0"/>
          </a:p>
          <a:p>
            <a:r>
              <a:rPr lang="en-US" dirty="0"/>
              <a:t>— Artificial Intelligence: A Modern Approach, page 737</a:t>
            </a:r>
          </a:p>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8</a:t>
            </a:fld>
            <a:endParaRPr lang="en-US"/>
          </a:p>
        </p:txBody>
      </p:sp>
    </p:spTree>
    <p:extLst>
      <p:ext uri="{BB962C8B-B14F-4D97-AF65-F5344CB8AC3E}">
        <p14:creationId xmlns:p14="http://schemas.microsoft.com/office/powerpoint/2010/main" val="1726060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12</a:t>
            </a:fld>
            <a:endParaRPr lang="en-US"/>
          </a:p>
        </p:txBody>
      </p:sp>
    </p:spTree>
    <p:extLst>
      <p:ext uri="{BB962C8B-B14F-4D97-AF65-F5344CB8AC3E}">
        <p14:creationId xmlns:p14="http://schemas.microsoft.com/office/powerpoint/2010/main" val="401493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t>Logistic Regression (aka </a:t>
            </a:r>
            <a:r>
              <a:rPr lang="en-US" dirty="0" err="1"/>
              <a:t>logit</a:t>
            </a:r>
            <a:r>
              <a:rPr lang="en-US" dirty="0"/>
              <a:t>, </a:t>
            </a:r>
            <a:r>
              <a:rPr lang="en-US" dirty="0" err="1"/>
              <a:t>MaxEnt</a:t>
            </a:r>
            <a:r>
              <a:rPr lang="en-US" dirty="0"/>
              <a:t>) classifier.</a:t>
            </a:r>
          </a:p>
          <a:p>
            <a:r>
              <a:rPr lang="en-US" dirty="0"/>
              <a:t>In the multiclass case, the training algorithm uses the one-</a:t>
            </a:r>
            <a:r>
              <a:rPr lang="en-US" dirty="0" err="1"/>
              <a:t>vs</a:t>
            </a:r>
            <a:r>
              <a:rPr lang="en-US" dirty="0"/>
              <a:t>-rest (</a:t>
            </a:r>
            <a:r>
              <a:rPr lang="en-US" dirty="0" err="1"/>
              <a:t>OvR</a:t>
            </a:r>
            <a:r>
              <a:rPr lang="en-US" dirty="0"/>
              <a:t>) scheme if the ‘</a:t>
            </a:r>
            <a:r>
              <a:rPr lang="en-US" dirty="0" err="1"/>
              <a:t>multi_class</a:t>
            </a:r>
            <a:r>
              <a:rPr lang="en-US" dirty="0"/>
              <a:t>’ option is set to ‘</a:t>
            </a:r>
            <a:r>
              <a:rPr lang="en-US" dirty="0" err="1"/>
              <a:t>ovr</a:t>
            </a:r>
            <a:r>
              <a:rPr lang="en-US" dirty="0"/>
              <a:t>’, and uses the cross- entropy loss if the ‘</a:t>
            </a:r>
            <a:r>
              <a:rPr lang="en-US" dirty="0" err="1"/>
              <a:t>multi_class</a:t>
            </a:r>
            <a:r>
              <a:rPr lang="en-US" dirty="0"/>
              <a:t>’ option is set to ‘multinomial’. (Currently the ‘multinomial’ option is supported only by the ‘</a:t>
            </a:r>
            <a:r>
              <a:rPr lang="en-US" dirty="0" err="1"/>
              <a:t>lbfgs</a:t>
            </a:r>
            <a:r>
              <a:rPr lang="en-US" dirty="0"/>
              <a:t>’, ‘sag’ and ‘newton-cg’ solvers.)</a:t>
            </a:r>
          </a:p>
          <a:p>
            <a:r>
              <a:rPr lang="en-US" dirty="0"/>
              <a:t>This class implements regularized logistic regression using the ‘</a:t>
            </a:r>
            <a:r>
              <a:rPr lang="en-US" dirty="0" err="1"/>
              <a:t>liblinear</a:t>
            </a:r>
            <a:r>
              <a:rPr lang="en-US" dirty="0"/>
              <a:t>’ library, ‘newton-cg’, ‘sag’ and ‘</a:t>
            </a:r>
            <a:r>
              <a:rPr lang="en-US" dirty="0" err="1"/>
              <a:t>lbfgs</a:t>
            </a:r>
            <a:r>
              <a:rPr lang="en-US" dirty="0"/>
              <a:t>’ solvers. It can handle both dense and sparse input. Use C-ordered arrays or CSR matrices containing 64-bit floats for optimal performance; any other input format will be converted (and copied).</a:t>
            </a:r>
          </a:p>
          <a:p>
            <a:r>
              <a:rPr lang="en-US" dirty="0"/>
              <a:t>The ‘newton-cg’, ‘sag’, and ‘</a:t>
            </a:r>
            <a:r>
              <a:rPr lang="en-US" dirty="0" err="1"/>
              <a:t>lbfgs</a:t>
            </a:r>
            <a:r>
              <a:rPr lang="en-US" dirty="0"/>
              <a:t>’ solvers support only L2 regularization with primal formulation. The ‘</a:t>
            </a:r>
            <a:r>
              <a:rPr lang="en-US" dirty="0" err="1"/>
              <a:t>liblinear</a:t>
            </a:r>
            <a:r>
              <a:rPr lang="en-US" dirty="0"/>
              <a:t>’ solver supports both L1 and L2 regularization, with a dual formulation only for the L2 penalty.</a:t>
            </a:r>
          </a:p>
          <a:p>
            <a:r>
              <a:rPr lang="en-US" dirty="0"/>
              <a:t>Read more in the User Guide.</a:t>
            </a:r>
          </a:p>
          <a:p>
            <a:r>
              <a:rPr lang="en-US" dirty="0"/>
              <a:t>Parameters:	</a:t>
            </a:r>
          </a:p>
          <a:p>
            <a:r>
              <a:rPr lang="en-US" dirty="0"/>
              <a:t>penalty : </a:t>
            </a:r>
            <a:r>
              <a:rPr lang="en-US" dirty="0" err="1"/>
              <a:t>str</a:t>
            </a:r>
            <a:r>
              <a:rPr lang="en-US" dirty="0"/>
              <a:t>, ‘l1’ or ‘l2’, default: ‘l2’</a:t>
            </a:r>
          </a:p>
          <a:p>
            <a:r>
              <a:rPr lang="en-US" dirty="0"/>
              <a:t>Used to specify the norm used in the penalization. The ‘newton-cg’, ‘sag’ and ‘</a:t>
            </a:r>
            <a:r>
              <a:rPr lang="en-US" dirty="0" err="1"/>
              <a:t>lbfgs</a:t>
            </a:r>
            <a:r>
              <a:rPr lang="en-US" dirty="0"/>
              <a:t>’ solvers support only l2 penalties.</a:t>
            </a:r>
          </a:p>
          <a:p>
            <a:r>
              <a:rPr lang="en-US" dirty="0"/>
              <a:t>dual : </a:t>
            </a:r>
            <a:r>
              <a:rPr lang="en-US" dirty="0" err="1"/>
              <a:t>bool</a:t>
            </a:r>
            <a:r>
              <a:rPr lang="en-US" dirty="0"/>
              <a:t>, default: False</a:t>
            </a:r>
          </a:p>
          <a:p>
            <a:r>
              <a:rPr lang="en-US" dirty="0"/>
              <a:t>Dual or primal formulation. Dual formulation is only implemented for l2 penalty with </a:t>
            </a:r>
            <a:r>
              <a:rPr lang="en-US" dirty="0" err="1"/>
              <a:t>liblinear</a:t>
            </a:r>
            <a:r>
              <a:rPr lang="en-US" dirty="0"/>
              <a:t> solver. Prefer dual=False when </a:t>
            </a:r>
            <a:r>
              <a:rPr lang="en-US" dirty="0" err="1"/>
              <a:t>n_samples</a:t>
            </a:r>
            <a:r>
              <a:rPr lang="en-US" dirty="0"/>
              <a:t> &gt; </a:t>
            </a:r>
            <a:r>
              <a:rPr lang="en-US" dirty="0" err="1"/>
              <a:t>n_features</a:t>
            </a:r>
            <a:r>
              <a:rPr lang="en-US" dirty="0"/>
              <a:t>.</a:t>
            </a:r>
          </a:p>
          <a:p>
            <a:r>
              <a:rPr lang="en-US" dirty="0"/>
              <a:t>C : float, default: 1.0</a:t>
            </a:r>
          </a:p>
          <a:p>
            <a:r>
              <a:rPr lang="en-US" dirty="0"/>
              <a:t>Inverse of regularization strength; must be a positive float. Like in support vector machines, smaller values specify stronger regularization.</a:t>
            </a:r>
          </a:p>
          <a:p>
            <a:r>
              <a:rPr lang="en-US" dirty="0" err="1"/>
              <a:t>fit_intercept</a:t>
            </a:r>
            <a:r>
              <a:rPr lang="en-US" dirty="0"/>
              <a:t> : </a:t>
            </a:r>
            <a:r>
              <a:rPr lang="en-US" dirty="0" err="1"/>
              <a:t>bool</a:t>
            </a:r>
            <a:r>
              <a:rPr lang="en-US" dirty="0"/>
              <a:t>, default: True</a:t>
            </a:r>
          </a:p>
          <a:p>
            <a:r>
              <a:rPr lang="en-US" dirty="0"/>
              <a:t>Specifies if a constant (a.k.a. bias or intercept) should be added to the decision function.</a:t>
            </a:r>
          </a:p>
          <a:p>
            <a:r>
              <a:rPr lang="en-US" dirty="0" err="1"/>
              <a:t>intercept_scaling</a:t>
            </a:r>
            <a:r>
              <a:rPr lang="en-US" dirty="0"/>
              <a:t> : float, default 1.</a:t>
            </a:r>
          </a:p>
          <a:p>
            <a:r>
              <a:rPr lang="en-US" dirty="0"/>
              <a:t>Useful only when the solver ‘</a:t>
            </a:r>
            <a:r>
              <a:rPr lang="en-US" dirty="0" err="1"/>
              <a:t>liblinear</a:t>
            </a:r>
            <a:r>
              <a:rPr lang="en-US" dirty="0"/>
              <a:t>’ is used and </a:t>
            </a:r>
            <a:r>
              <a:rPr lang="en-US" dirty="0" err="1"/>
              <a:t>self.fit_intercept</a:t>
            </a:r>
            <a:r>
              <a:rPr lang="en-US" dirty="0"/>
              <a:t> is set to True. In this case, x becomes [x, </a:t>
            </a:r>
            <a:r>
              <a:rPr lang="en-US" dirty="0" err="1"/>
              <a:t>self.intercept_scaling</a:t>
            </a:r>
            <a:r>
              <a:rPr lang="en-US" dirty="0"/>
              <a:t>], i.e. a “synthetic” feature with constant value equal to </a:t>
            </a:r>
            <a:r>
              <a:rPr lang="en-US" dirty="0" err="1"/>
              <a:t>intercept_scaling</a:t>
            </a:r>
            <a:r>
              <a:rPr lang="en-US" dirty="0"/>
              <a:t> is appended to the instance vector. The intercept becomes </a:t>
            </a:r>
            <a:r>
              <a:rPr lang="en-US" dirty="0" err="1"/>
              <a:t>intercept_scaling</a:t>
            </a:r>
            <a:r>
              <a:rPr lang="en-US" dirty="0"/>
              <a:t> * </a:t>
            </a:r>
            <a:r>
              <a:rPr lang="en-US" dirty="0" err="1"/>
              <a:t>synthetic_feature_weight</a:t>
            </a:r>
            <a:r>
              <a:rPr lang="en-US" dirty="0"/>
              <a:t>.</a:t>
            </a:r>
          </a:p>
          <a:p>
            <a:r>
              <a:rPr lang="en-US" dirty="0"/>
              <a:t>Note! the synthetic feature weight is subject to l1/l2 regularization as all other features. To lessen the effect of regularization on synthetic feature weight (and therefore on the intercept) </a:t>
            </a:r>
            <a:r>
              <a:rPr lang="en-US" dirty="0" err="1"/>
              <a:t>intercept_scaling</a:t>
            </a:r>
            <a:r>
              <a:rPr lang="en-US" dirty="0"/>
              <a:t> has to be increased.</a:t>
            </a:r>
          </a:p>
          <a:p>
            <a:r>
              <a:rPr lang="en-US" dirty="0" err="1"/>
              <a:t>class_weight</a:t>
            </a:r>
            <a:r>
              <a:rPr lang="en-US" dirty="0"/>
              <a:t> : </a:t>
            </a:r>
            <a:r>
              <a:rPr lang="en-US" dirty="0" err="1"/>
              <a:t>dict</a:t>
            </a:r>
            <a:r>
              <a:rPr lang="en-US" dirty="0"/>
              <a:t> or ‘balanced’, default: None</a:t>
            </a:r>
          </a:p>
          <a:p>
            <a:r>
              <a:rPr lang="en-US" dirty="0"/>
              <a:t>Weights associated with classes in the form {</a:t>
            </a:r>
            <a:r>
              <a:rPr lang="en-US" dirty="0" err="1"/>
              <a:t>class_label</a:t>
            </a:r>
            <a:r>
              <a:rPr lang="en-US" dirty="0"/>
              <a:t>: weight}. If not given, all classes are supposed to have weight one.</a:t>
            </a:r>
          </a:p>
          <a:p>
            <a:r>
              <a:rPr lang="en-US" dirty="0"/>
              <a:t>The “balanced” mode uses the values of y to automatically adjust weights inversely proportional to class frequencies in the input data as </a:t>
            </a:r>
            <a:r>
              <a:rPr lang="en-US" dirty="0" err="1"/>
              <a:t>n_samples</a:t>
            </a:r>
            <a:r>
              <a:rPr lang="en-US" dirty="0"/>
              <a:t> / (</a:t>
            </a:r>
            <a:r>
              <a:rPr lang="en-US" dirty="0" err="1"/>
              <a:t>n_classes</a:t>
            </a:r>
            <a:r>
              <a:rPr lang="en-US" dirty="0"/>
              <a:t> * </a:t>
            </a:r>
            <a:r>
              <a:rPr lang="en-US" dirty="0" err="1"/>
              <a:t>np.bincount</a:t>
            </a:r>
            <a:r>
              <a:rPr lang="en-US" dirty="0"/>
              <a:t>(y)).</a:t>
            </a:r>
          </a:p>
          <a:p>
            <a:r>
              <a:rPr lang="en-US" dirty="0"/>
              <a:t>Note that these weights will be multiplied with </a:t>
            </a:r>
            <a:r>
              <a:rPr lang="en-US" dirty="0" err="1"/>
              <a:t>sample_weight</a:t>
            </a:r>
            <a:r>
              <a:rPr lang="en-US" dirty="0"/>
              <a:t> (passed through the fit method) if </a:t>
            </a:r>
            <a:r>
              <a:rPr lang="en-US" dirty="0" err="1"/>
              <a:t>sample_weight</a:t>
            </a:r>
            <a:r>
              <a:rPr lang="en-US" dirty="0"/>
              <a:t> is specified.</a:t>
            </a:r>
          </a:p>
          <a:p>
            <a:r>
              <a:rPr lang="en-US" dirty="0"/>
              <a:t>New in version 0.17: </a:t>
            </a:r>
            <a:r>
              <a:rPr lang="en-US" dirty="0" err="1"/>
              <a:t>class_weight</a:t>
            </a:r>
            <a:r>
              <a:rPr lang="en-US" dirty="0"/>
              <a:t>=’balanced’ instead of deprecated </a:t>
            </a:r>
            <a:r>
              <a:rPr lang="en-US" dirty="0" err="1"/>
              <a:t>class_weight</a:t>
            </a:r>
            <a:r>
              <a:rPr lang="en-US" dirty="0"/>
              <a:t>=’auto’.</a:t>
            </a:r>
          </a:p>
          <a:p>
            <a:r>
              <a:rPr lang="en-US" dirty="0" err="1"/>
              <a:t>max_iter</a:t>
            </a:r>
            <a:r>
              <a:rPr lang="en-US" dirty="0"/>
              <a:t> : </a:t>
            </a:r>
            <a:r>
              <a:rPr lang="en-US" dirty="0" err="1"/>
              <a:t>int</a:t>
            </a:r>
            <a:r>
              <a:rPr lang="en-US" dirty="0"/>
              <a:t>, default: 100</a:t>
            </a:r>
          </a:p>
          <a:p>
            <a:r>
              <a:rPr lang="en-US" dirty="0"/>
              <a:t>Useful only for the newton-cg, sag and </a:t>
            </a:r>
            <a:r>
              <a:rPr lang="en-US" dirty="0" err="1"/>
              <a:t>lbfgs</a:t>
            </a:r>
            <a:r>
              <a:rPr lang="en-US" dirty="0"/>
              <a:t> solvers. Maximum number of iterations taken for the solvers to converge.</a:t>
            </a:r>
          </a:p>
          <a:p>
            <a:r>
              <a:rPr lang="en-US" dirty="0" err="1"/>
              <a:t>random_state</a:t>
            </a:r>
            <a:r>
              <a:rPr lang="en-US" dirty="0"/>
              <a:t> : </a:t>
            </a:r>
            <a:r>
              <a:rPr lang="en-US" dirty="0" err="1"/>
              <a:t>int</a:t>
            </a:r>
            <a:r>
              <a:rPr lang="en-US" dirty="0"/>
              <a:t> seed, </a:t>
            </a:r>
            <a:r>
              <a:rPr lang="en-US" dirty="0" err="1"/>
              <a:t>RandomState</a:t>
            </a:r>
            <a:r>
              <a:rPr lang="en-US" dirty="0"/>
              <a:t> instance, default: None</a:t>
            </a:r>
          </a:p>
          <a:p>
            <a:r>
              <a:rPr lang="en-US" dirty="0"/>
              <a:t>The seed of the pseudo random number generator to use when shuffling the data. Used only in solvers ‘sag’ and ‘</a:t>
            </a:r>
            <a:r>
              <a:rPr lang="en-US" dirty="0" err="1"/>
              <a:t>liblinear</a:t>
            </a:r>
            <a:r>
              <a:rPr lang="en-US" dirty="0"/>
              <a:t>’.</a:t>
            </a:r>
          </a:p>
          <a:p>
            <a:r>
              <a:rPr lang="en-US" dirty="0"/>
              <a:t>solver : {‘newton-cg’, ‘</a:t>
            </a:r>
            <a:r>
              <a:rPr lang="en-US" dirty="0" err="1"/>
              <a:t>lbfgs</a:t>
            </a:r>
            <a:r>
              <a:rPr lang="en-US" dirty="0"/>
              <a:t>’, ‘</a:t>
            </a:r>
            <a:r>
              <a:rPr lang="en-US" dirty="0" err="1"/>
              <a:t>liblinear</a:t>
            </a:r>
            <a:r>
              <a:rPr lang="en-US" dirty="0"/>
              <a:t>’, ‘sag’}, default: ‘</a:t>
            </a:r>
            <a:r>
              <a:rPr lang="en-US" dirty="0" err="1"/>
              <a:t>liblinear</a:t>
            </a:r>
            <a:r>
              <a:rPr lang="en-US" dirty="0"/>
              <a:t>’</a:t>
            </a:r>
          </a:p>
          <a:p>
            <a:r>
              <a:rPr lang="en-US" dirty="0"/>
              <a:t>Algorithm to use in the optimization problem.</a:t>
            </a:r>
          </a:p>
          <a:p>
            <a:r>
              <a:rPr lang="en-US" dirty="0"/>
              <a:t>For small datasets, ‘</a:t>
            </a:r>
            <a:r>
              <a:rPr lang="en-US" dirty="0" err="1"/>
              <a:t>liblinear</a:t>
            </a:r>
            <a:r>
              <a:rPr lang="en-US" dirty="0"/>
              <a:t>’ is a good choice, whereas ‘sag’ is</a:t>
            </a:r>
          </a:p>
          <a:p>
            <a:r>
              <a:rPr lang="en-US" dirty="0"/>
              <a:t>faster for large ones.</a:t>
            </a:r>
          </a:p>
          <a:p>
            <a:r>
              <a:rPr lang="en-US" dirty="0"/>
              <a:t>For multiclass problems, only ‘newton-cg’, ‘sag’ and ‘</a:t>
            </a:r>
            <a:r>
              <a:rPr lang="en-US" dirty="0" err="1"/>
              <a:t>lbfgs</a:t>
            </a:r>
            <a:r>
              <a:rPr lang="en-US" dirty="0"/>
              <a:t>’ handle</a:t>
            </a:r>
          </a:p>
          <a:p>
            <a:r>
              <a:rPr lang="en-US" dirty="0"/>
              <a:t>multinomial loss; ‘</a:t>
            </a:r>
            <a:r>
              <a:rPr lang="en-US" dirty="0" err="1"/>
              <a:t>liblinear</a:t>
            </a:r>
            <a:r>
              <a:rPr lang="en-US" dirty="0"/>
              <a:t>’ is limited to one-versus-rest schemes.</a:t>
            </a:r>
          </a:p>
          <a:p>
            <a:r>
              <a:rPr lang="en-US" dirty="0"/>
              <a:t>‘newton-cg’, ‘</a:t>
            </a:r>
            <a:r>
              <a:rPr lang="en-US" dirty="0" err="1"/>
              <a:t>lbfgs</a:t>
            </a:r>
            <a:r>
              <a:rPr lang="en-US" dirty="0"/>
              <a:t>’ and ‘sag’ only handle L2 penalty.</a:t>
            </a:r>
          </a:p>
          <a:p>
            <a:r>
              <a:rPr lang="en-US" dirty="0"/>
              <a:t>Note that ‘sag’ fast convergence is only guaranteed on features with approximately the same scale. You can preprocess the data with a </a:t>
            </a:r>
            <a:r>
              <a:rPr lang="en-US" dirty="0" err="1"/>
              <a:t>scaler</a:t>
            </a:r>
            <a:r>
              <a:rPr lang="en-US" dirty="0"/>
              <a:t> from </a:t>
            </a:r>
            <a:r>
              <a:rPr lang="en-US" dirty="0" err="1"/>
              <a:t>sklearn.preprocessing</a:t>
            </a:r>
            <a:r>
              <a:rPr lang="en-US" dirty="0"/>
              <a:t>.</a:t>
            </a:r>
          </a:p>
          <a:p>
            <a:r>
              <a:rPr lang="en-US" dirty="0"/>
              <a:t>New in version 0.17: Stochastic Average Gradient descent solver.</a:t>
            </a:r>
          </a:p>
          <a:p>
            <a:r>
              <a:rPr lang="en-US" dirty="0" err="1"/>
              <a:t>tol</a:t>
            </a:r>
            <a:r>
              <a:rPr lang="en-US" dirty="0"/>
              <a:t> : float, default: 1e-4</a:t>
            </a:r>
          </a:p>
          <a:p>
            <a:r>
              <a:rPr lang="en-US" dirty="0"/>
              <a:t>Tolerance for stopping criteria.</a:t>
            </a:r>
          </a:p>
          <a:p>
            <a:r>
              <a:rPr lang="en-US" dirty="0" err="1"/>
              <a:t>multi_class</a:t>
            </a:r>
            <a:r>
              <a:rPr lang="en-US" dirty="0"/>
              <a:t> : </a:t>
            </a:r>
            <a:r>
              <a:rPr lang="en-US" dirty="0" err="1"/>
              <a:t>str</a:t>
            </a:r>
            <a:r>
              <a:rPr lang="en-US" dirty="0"/>
              <a:t>, {‘</a:t>
            </a:r>
            <a:r>
              <a:rPr lang="en-US" dirty="0" err="1"/>
              <a:t>ovr</a:t>
            </a:r>
            <a:r>
              <a:rPr lang="en-US" dirty="0"/>
              <a:t>’, ‘multinomial’}, default: ‘</a:t>
            </a:r>
            <a:r>
              <a:rPr lang="en-US" dirty="0" err="1"/>
              <a:t>ovr</a:t>
            </a:r>
            <a:r>
              <a:rPr lang="en-US" dirty="0"/>
              <a:t>’</a:t>
            </a:r>
          </a:p>
          <a:p>
            <a:r>
              <a:rPr lang="en-US" dirty="0"/>
              <a:t>Multiclass option can be either ‘</a:t>
            </a:r>
            <a:r>
              <a:rPr lang="en-US" dirty="0" err="1"/>
              <a:t>ovr</a:t>
            </a:r>
            <a:r>
              <a:rPr lang="en-US" dirty="0"/>
              <a:t>’ or ‘multinomial’. If the option chosen is ‘</a:t>
            </a:r>
            <a:r>
              <a:rPr lang="en-US" dirty="0" err="1"/>
              <a:t>ovr</a:t>
            </a:r>
            <a:r>
              <a:rPr lang="en-US" dirty="0"/>
              <a:t>’, then a binary problem is fit for each label. Else the loss </a:t>
            </a:r>
            <a:r>
              <a:rPr lang="en-US" dirty="0" err="1"/>
              <a:t>minimised</a:t>
            </a:r>
            <a:r>
              <a:rPr lang="en-US" dirty="0"/>
              <a:t> is the multinomial loss fit across the entire probability distribution. Works only for the ‘newton-cg’, ‘sag’ and ‘</a:t>
            </a:r>
            <a:r>
              <a:rPr lang="en-US" dirty="0" err="1"/>
              <a:t>lbfgs</a:t>
            </a:r>
            <a:r>
              <a:rPr lang="en-US" dirty="0"/>
              <a:t>’ solver.</a:t>
            </a:r>
          </a:p>
          <a:p>
            <a:r>
              <a:rPr lang="en-US" dirty="0"/>
              <a:t>New in version 0.18: Stochastic Average Gradient descent solver for ‘multinomial’ case.</a:t>
            </a:r>
          </a:p>
          <a:p>
            <a:r>
              <a:rPr lang="en-US" dirty="0"/>
              <a:t>verbose : </a:t>
            </a:r>
            <a:r>
              <a:rPr lang="en-US" dirty="0" err="1"/>
              <a:t>int</a:t>
            </a:r>
            <a:r>
              <a:rPr lang="en-US" dirty="0"/>
              <a:t>, default: 0</a:t>
            </a:r>
          </a:p>
          <a:p>
            <a:r>
              <a:rPr lang="en-US" dirty="0"/>
              <a:t>For the </a:t>
            </a:r>
            <a:r>
              <a:rPr lang="en-US" dirty="0" err="1"/>
              <a:t>liblinear</a:t>
            </a:r>
            <a:r>
              <a:rPr lang="en-US" dirty="0"/>
              <a:t> and </a:t>
            </a:r>
            <a:r>
              <a:rPr lang="en-US" dirty="0" err="1"/>
              <a:t>lbfgs</a:t>
            </a:r>
            <a:r>
              <a:rPr lang="en-US" dirty="0"/>
              <a:t> solvers set verbose to any positive number for verbosity.</a:t>
            </a:r>
          </a:p>
          <a:p>
            <a:r>
              <a:rPr lang="en-US" dirty="0" err="1"/>
              <a:t>warm_start</a:t>
            </a:r>
            <a:r>
              <a:rPr lang="en-US" dirty="0"/>
              <a:t> : </a:t>
            </a:r>
            <a:r>
              <a:rPr lang="en-US" dirty="0" err="1"/>
              <a:t>bool</a:t>
            </a:r>
            <a:r>
              <a:rPr lang="en-US" dirty="0"/>
              <a:t>, default: False</a:t>
            </a:r>
          </a:p>
          <a:p>
            <a:r>
              <a:rPr lang="en-US" dirty="0"/>
              <a:t>When set to True, reuse the solution of the previous call to fit as initialization, otherwise, just erase the previous solution. Useless for </a:t>
            </a:r>
            <a:r>
              <a:rPr lang="en-US" dirty="0" err="1"/>
              <a:t>liblinear</a:t>
            </a:r>
            <a:r>
              <a:rPr lang="en-US" dirty="0"/>
              <a:t> solver.</a:t>
            </a:r>
          </a:p>
          <a:p>
            <a:r>
              <a:rPr lang="en-US" dirty="0"/>
              <a:t>New in version 0.17: </a:t>
            </a:r>
            <a:r>
              <a:rPr lang="en-US" dirty="0" err="1"/>
              <a:t>warm_start</a:t>
            </a:r>
            <a:r>
              <a:rPr lang="en-US" dirty="0"/>
              <a:t> to support </a:t>
            </a:r>
            <a:r>
              <a:rPr lang="en-US" dirty="0" err="1"/>
              <a:t>lbfgs</a:t>
            </a:r>
            <a:r>
              <a:rPr lang="en-US" dirty="0"/>
              <a:t>, newton-cg, sag solvers.</a:t>
            </a:r>
          </a:p>
          <a:p>
            <a:r>
              <a:rPr lang="en-US" dirty="0" err="1"/>
              <a:t>n_jobs</a:t>
            </a:r>
            <a:r>
              <a:rPr lang="en-US" dirty="0"/>
              <a:t> : </a:t>
            </a:r>
            <a:r>
              <a:rPr lang="en-US" dirty="0" err="1"/>
              <a:t>int</a:t>
            </a:r>
            <a:r>
              <a:rPr lang="en-US" dirty="0"/>
              <a:t>, default: 1</a:t>
            </a:r>
          </a:p>
          <a:p>
            <a:r>
              <a:rPr lang="en-US" dirty="0"/>
              <a:t>Number of CPU cores used during the cross-validation loop. If given a value of -1, all cores are used.</a:t>
            </a:r>
          </a:p>
          <a:p>
            <a:r>
              <a:rPr lang="en-US" dirty="0"/>
              <a:t>Attributes:	</a:t>
            </a:r>
          </a:p>
          <a:p>
            <a:r>
              <a:rPr lang="en-US" dirty="0" err="1"/>
              <a:t>coef</a:t>
            </a:r>
            <a:r>
              <a:rPr lang="en-US" dirty="0"/>
              <a:t>_ : array, shape (</a:t>
            </a:r>
            <a:r>
              <a:rPr lang="en-US" dirty="0" err="1"/>
              <a:t>n_classes</a:t>
            </a:r>
            <a:r>
              <a:rPr lang="en-US" dirty="0"/>
              <a:t>, </a:t>
            </a:r>
            <a:r>
              <a:rPr lang="en-US" dirty="0" err="1"/>
              <a:t>n_features</a:t>
            </a:r>
            <a:r>
              <a:rPr lang="en-US" dirty="0"/>
              <a:t>)</a:t>
            </a:r>
          </a:p>
          <a:p>
            <a:r>
              <a:rPr lang="en-US" dirty="0"/>
              <a:t>Coefficient of the features in the decision function.</a:t>
            </a:r>
          </a:p>
          <a:p>
            <a:r>
              <a:rPr lang="en-US" dirty="0"/>
              <a:t>intercept_ : array, shape (</a:t>
            </a:r>
            <a:r>
              <a:rPr lang="en-US" dirty="0" err="1"/>
              <a:t>n_classes</a:t>
            </a:r>
            <a:r>
              <a:rPr lang="en-US" dirty="0"/>
              <a:t>,)</a:t>
            </a:r>
          </a:p>
          <a:p>
            <a:r>
              <a:rPr lang="en-US" dirty="0"/>
              <a:t>Intercept (a.k.a. bias) added to the decision function. If </a:t>
            </a:r>
            <a:r>
              <a:rPr lang="en-US" dirty="0" err="1"/>
              <a:t>fit_intercept</a:t>
            </a:r>
            <a:r>
              <a:rPr lang="en-US" dirty="0"/>
              <a:t> is set to False, the intercept is set to zero.</a:t>
            </a:r>
          </a:p>
          <a:p>
            <a:r>
              <a:rPr lang="en-US" dirty="0" err="1"/>
              <a:t>n_iter</a:t>
            </a:r>
            <a:r>
              <a:rPr lang="en-US" dirty="0"/>
              <a:t>_ : array, shape (</a:t>
            </a:r>
            <a:r>
              <a:rPr lang="en-US" dirty="0" err="1"/>
              <a:t>n_classes</a:t>
            </a:r>
            <a:r>
              <a:rPr lang="en-US" dirty="0"/>
              <a:t>,) or (1, )</a:t>
            </a:r>
          </a:p>
          <a:p>
            <a:r>
              <a:rPr lang="en-US" dirty="0"/>
              <a:t>Actual number of iterations for all classes. If binary or multinomial, it returns only 1 element. For </a:t>
            </a:r>
            <a:r>
              <a:rPr lang="en-US" dirty="0" err="1"/>
              <a:t>liblinear</a:t>
            </a:r>
            <a:r>
              <a:rPr lang="en-US" dirty="0"/>
              <a:t> solver, only the maximum number of iteration across all classes is given.</a:t>
            </a:r>
          </a:p>
          <a:p>
            <a:r>
              <a:rPr lang="en-US" dirty="0"/>
              <a:t>See also</a:t>
            </a:r>
          </a:p>
          <a:p>
            <a:r>
              <a:rPr lang="en-US" dirty="0" err="1"/>
              <a:t>SGDClassifier</a:t>
            </a:r>
            <a:endParaRPr lang="en-US" dirty="0"/>
          </a:p>
          <a:p>
            <a:r>
              <a:rPr lang="en-US" dirty="0"/>
              <a:t>incrementally trained logistic regression (when given the parameter loss="log").</a:t>
            </a:r>
          </a:p>
          <a:p>
            <a:r>
              <a:rPr lang="en-US" dirty="0" err="1"/>
              <a:t>sklearn.svm.LinearSVC</a:t>
            </a:r>
            <a:endParaRPr lang="en-US" dirty="0"/>
          </a:p>
          <a:p>
            <a:r>
              <a:rPr lang="en-US" dirty="0"/>
              <a:t>learns SVM models using the same algorithm.</a:t>
            </a:r>
          </a:p>
          <a:p>
            <a:r>
              <a:rPr lang="en-US" dirty="0"/>
              <a:t>Notes</a:t>
            </a:r>
          </a:p>
          <a:p>
            <a:r>
              <a:rPr lang="en-US" dirty="0"/>
              <a:t>The underlying C implementation uses a random number generator to select features when fitting the model. It is thus not uncommon, to have slightly different results for the same input data. If that happens, try with a smaller </a:t>
            </a:r>
            <a:r>
              <a:rPr lang="en-US" dirty="0" err="1"/>
              <a:t>tol</a:t>
            </a:r>
            <a:r>
              <a:rPr lang="en-US" dirty="0"/>
              <a:t> parameter.</a:t>
            </a:r>
          </a:p>
          <a:p>
            <a:r>
              <a:rPr lang="en-US" dirty="0"/>
              <a:t>Predict output may not match that of standalone </a:t>
            </a:r>
            <a:r>
              <a:rPr lang="en-US" dirty="0" err="1"/>
              <a:t>liblinear</a:t>
            </a:r>
            <a:r>
              <a:rPr lang="en-US" dirty="0"/>
              <a:t> in certain cases. See differences from </a:t>
            </a:r>
            <a:r>
              <a:rPr lang="en-US" dirty="0" err="1"/>
              <a:t>liblinear</a:t>
            </a:r>
            <a:r>
              <a:rPr lang="en-US" dirty="0"/>
              <a:t> in the narrative documentation.</a:t>
            </a:r>
          </a:p>
          <a:p>
            <a:r>
              <a:rPr lang="en-US" dirty="0"/>
              <a:t>References</a:t>
            </a:r>
          </a:p>
          <a:p>
            <a:r>
              <a:rPr lang="en-US" dirty="0"/>
              <a:t>LIBLINEAR – A Library for Large Linear Classification</a:t>
            </a:r>
          </a:p>
          <a:p>
            <a:r>
              <a:rPr lang="en-US" dirty="0"/>
              <a:t>http://</a:t>
            </a:r>
            <a:r>
              <a:rPr lang="en-US" dirty="0" err="1"/>
              <a:t>www.csie.ntu.edu.tw</a:t>
            </a:r>
            <a:r>
              <a:rPr lang="en-US" dirty="0"/>
              <a:t>/~</a:t>
            </a:r>
            <a:r>
              <a:rPr lang="en-US" dirty="0" err="1"/>
              <a:t>cjlin</a:t>
            </a:r>
            <a:r>
              <a:rPr lang="en-US" dirty="0"/>
              <a:t>/</a:t>
            </a:r>
            <a:r>
              <a:rPr lang="en-US" dirty="0" err="1"/>
              <a:t>liblinear</a:t>
            </a:r>
            <a:r>
              <a:rPr lang="en-US" dirty="0"/>
              <a:t>/</a:t>
            </a:r>
          </a:p>
          <a:p>
            <a:r>
              <a:rPr lang="en-US" dirty="0"/>
              <a:t>SAG – Mark Schmidt, Nicolas Le Roux, and Francis Bach</a:t>
            </a:r>
          </a:p>
          <a:p>
            <a:r>
              <a:rPr lang="en-US" dirty="0"/>
              <a:t>Minimizing Finite Sums with the Stochastic Average Gradient https://</a:t>
            </a:r>
            <a:r>
              <a:rPr lang="en-US" dirty="0" err="1"/>
              <a:t>hal.inria.fr</a:t>
            </a:r>
            <a:r>
              <a:rPr lang="en-US" dirty="0"/>
              <a:t>/hal-00860051/document</a:t>
            </a:r>
          </a:p>
          <a:p>
            <a:r>
              <a:rPr lang="en-US" dirty="0"/>
              <a:t>Hsiang-Fu Yu, Fang-</a:t>
            </a:r>
            <a:r>
              <a:rPr lang="en-US" dirty="0" err="1"/>
              <a:t>Lan</a:t>
            </a:r>
            <a:r>
              <a:rPr lang="en-US" dirty="0"/>
              <a:t> Huang, </a:t>
            </a:r>
            <a:r>
              <a:rPr lang="en-US" dirty="0" err="1"/>
              <a:t>Chih</a:t>
            </a:r>
            <a:r>
              <a:rPr lang="en-US" dirty="0"/>
              <a:t>-Jen Lin (2011). Dual coordinate descent</a:t>
            </a:r>
          </a:p>
          <a:p>
            <a:r>
              <a:rPr lang="en-US" dirty="0"/>
              <a:t>methods for logistic regression and maximum entropy models. Machine Learning 85(1-2):41-75. http://</a:t>
            </a:r>
            <a:r>
              <a:rPr lang="en-US" dirty="0" err="1"/>
              <a:t>www.csie.ntu.edu.tw</a:t>
            </a:r>
            <a:r>
              <a:rPr lang="en-US" dirty="0"/>
              <a:t>/~</a:t>
            </a:r>
            <a:r>
              <a:rPr lang="en-US" dirty="0" err="1"/>
              <a:t>cjlin</a:t>
            </a:r>
            <a:r>
              <a:rPr lang="en-US" dirty="0"/>
              <a:t>/papers/</a:t>
            </a:r>
            <a:r>
              <a:rPr lang="en-US" dirty="0" err="1"/>
              <a:t>maxent_dual.pdf</a:t>
            </a:r>
            <a:endParaRPr lang="en-US" dirty="0"/>
          </a:p>
          <a:p>
            <a:r>
              <a:rPr lang="en-US" dirty="0"/>
              <a:t>Methods</a:t>
            </a:r>
          </a:p>
          <a:p>
            <a:r>
              <a:rPr lang="en-US" dirty="0" err="1"/>
              <a:t>decision_function</a:t>
            </a:r>
            <a:r>
              <a:rPr lang="en-US" dirty="0"/>
              <a:t>(X)	Predict confidence scores for samples.</a:t>
            </a:r>
          </a:p>
          <a:p>
            <a:r>
              <a:rPr lang="en-US" dirty="0" err="1"/>
              <a:t>densify</a:t>
            </a:r>
            <a:r>
              <a:rPr lang="en-US" dirty="0"/>
              <a:t>()	Convert coefficient matrix to dense array format.</a:t>
            </a:r>
          </a:p>
          <a:p>
            <a:r>
              <a:rPr lang="en-US" dirty="0"/>
              <a:t>fit(X, y[, </a:t>
            </a:r>
            <a:r>
              <a:rPr lang="en-US" dirty="0" err="1"/>
              <a:t>sample_weight</a:t>
            </a:r>
            <a:r>
              <a:rPr lang="en-US" dirty="0"/>
              <a:t>])	Fit the model according to the given training data.</a:t>
            </a:r>
          </a:p>
          <a:p>
            <a:r>
              <a:rPr lang="en-US" dirty="0" err="1"/>
              <a:t>fit_transform</a:t>
            </a:r>
            <a:r>
              <a:rPr lang="en-US" dirty="0"/>
              <a:t>(X[, y])	Fit to data, then transform it.</a:t>
            </a:r>
          </a:p>
          <a:p>
            <a:r>
              <a:rPr lang="en-US" dirty="0" err="1"/>
              <a:t>get_params</a:t>
            </a:r>
            <a:r>
              <a:rPr lang="en-US" dirty="0"/>
              <a:t>([deep])	Get parameters for this estimator.</a:t>
            </a:r>
          </a:p>
          <a:p>
            <a:r>
              <a:rPr lang="en-US" dirty="0"/>
              <a:t>predict(X)	Predict class labels for samples in X.</a:t>
            </a:r>
          </a:p>
          <a:p>
            <a:r>
              <a:rPr lang="en-US" dirty="0" err="1"/>
              <a:t>predict_log_proba</a:t>
            </a:r>
            <a:r>
              <a:rPr lang="en-US" dirty="0"/>
              <a:t>(X)	Log of probability estimates.</a:t>
            </a:r>
          </a:p>
          <a:p>
            <a:r>
              <a:rPr lang="en-US" dirty="0" err="1"/>
              <a:t>predict_proba</a:t>
            </a:r>
            <a:r>
              <a:rPr lang="en-US" dirty="0"/>
              <a:t>(X)	Probability estimates.</a:t>
            </a:r>
          </a:p>
          <a:p>
            <a:r>
              <a:rPr lang="en-US" dirty="0"/>
              <a:t>score(X, y[, </a:t>
            </a:r>
            <a:r>
              <a:rPr lang="en-US" dirty="0" err="1"/>
              <a:t>sample_weight</a:t>
            </a:r>
            <a:r>
              <a:rPr lang="en-US" dirty="0"/>
              <a:t>])	Returns the mean accuracy on the given test data and labels.</a:t>
            </a:r>
          </a:p>
          <a:p>
            <a:r>
              <a:rPr lang="en-US" dirty="0" err="1"/>
              <a:t>set_params</a:t>
            </a:r>
            <a:r>
              <a:rPr lang="en-US" dirty="0"/>
              <a:t>(\*\*</a:t>
            </a:r>
            <a:r>
              <a:rPr lang="en-US" dirty="0" err="1"/>
              <a:t>params</a:t>
            </a:r>
            <a:r>
              <a:rPr lang="en-US" dirty="0"/>
              <a:t>)	Set the parameters of this estimator.</a:t>
            </a:r>
          </a:p>
          <a:p>
            <a:r>
              <a:rPr lang="en-US" dirty="0" err="1"/>
              <a:t>sparsify</a:t>
            </a:r>
            <a:r>
              <a:rPr lang="en-US" dirty="0"/>
              <a:t>()	Convert coefficient matrix to sparse format.</a:t>
            </a:r>
          </a:p>
          <a:p>
            <a:r>
              <a:rPr lang="en-US" dirty="0"/>
              <a:t>transform(\*</a:t>
            </a:r>
            <a:r>
              <a:rPr lang="en-US" dirty="0" err="1"/>
              <a:t>args</a:t>
            </a:r>
            <a:r>
              <a:rPr lang="en-US" dirty="0"/>
              <a:t>, \*\*</a:t>
            </a:r>
            <a:r>
              <a:rPr lang="en-US" dirty="0" err="1"/>
              <a:t>kwargs</a:t>
            </a:r>
            <a:r>
              <a:rPr lang="en-US" dirty="0"/>
              <a:t>)	DEPRECATED: Support to use estimators as feature selectors will be removed in version 0.19.</a:t>
            </a:r>
          </a:p>
          <a:p>
            <a:r>
              <a:rPr lang="en-US" dirty="0"/>
              <a:t>__</a:t>
            </a:r>
            <a:r>
              <a:rPr lang="en-US" dirty="0" err="1"/>
              <a:t>init</a:t>
            </a:r>
            <a:r>
              <a:rPr lang="en-US" dirty="0"/>
              <a:t>__(penalty='l2', dual=False, </a:t>
            </a:r>
            <a:r>
              <a:rPr lang="en-US" dirty="0" err="1"/>
              <a:t>tol</a:t>
            </a:r>
            <a:r>
              <a:rPr lang="en-US" dirty="0"/>
              <a:t>=0.0001, C=1.0, </a:t>
            </a:r>
            <a:r>
              <a:rPr lang="en-US" dirty="0" err="1"/>
              <a:t>fit_intercept</a:t>
            </a:r>
            <a:r>
              <a:rPr lang="en-US" dirty="0"/>
              <a:t>=True, </a:t>
            </a:r>
            <a:r>
              <a:rPr lang="en-US" dirty="0" err="1"/>
              <a:t>intercept_scaling</a:t>
            </a:r>
            <a:r>
              <a:rPr lang="en-US" dirty="0"/>
              <a:t>=1, </a:t>
            </a:r>
            <a:r>
              <a:rPr lang="en-US" dirty="0" err="1"/>
              <a:t>class_weight</a:t>
            </a:r>
            <a:r>
              <a:rPr lang="en-US" dirty="0"/>
              <a:t>=None, </a:t>
            </a:r>
            <a:r>
              <a:rPr lang="en-US" dirty="0" err="1"/>
              <a:t>random_state</a:t>
            </a:r>
            <a:r>
              <a:rPr lang="en-US" dirty="0"/>
              <a:t>=None, solver='</a:t>
            </a:r>
            <a:r>
              <a:rPr lang="en-US" dirty="0" err="1"/>
              <a:t>liblinear</a:t>
            </a:r>
            <a:r>
              <a:rPr lang="en-US" dirty="0"/>
              <a:t>', </a:t>
            </a:r>
            <a:r>
              <a:rPr lang="en-US" dirty="0" err="1"/>
              <a:t>max_iter</a:t>
            </a:r>
            <a:r>
              <a:rPr lang="en-US" dirty="0"/>
              <a:t>=100, </a:t>
            </a:r>
            <a:r>
              <a:rPr lang="en-US" dirty="0" err="1"/>
              <a:t>multi_class</a:t>
            </a:r>
            <a:r>
              <a:rPr lang="en-US" dirty="0"/>
              <a:t>='</a:t>
            </a:r>
            <a:r>
              <a:rPr lang="en-US" dirty="0" err="1"/>
              <a:t>ovr</a:t>
            </a:r>
            <a:r>
              <a:rPr lang="en-US" dirty="0"/>
              <a:t>', verbose=0, </a:t>
            </a:r>
            <a:r>
              <a:rPr lang="en-US" dirty="0" err="1"/>
              <a:t>warm_start</a:t>
            </a:r>
            <a:r>
              <a:rPr lang="en-US" dirty="0"/>
              <a:t>=False, </a:t>
            </a:r>
            <a:r>
              <a:rPr lang="en-US" dirty="0" err="1"/>
              <a:t>n_jobs</a:t>
            </a:r>
            <a:r>
              <a:rPr lang="en-US" dirty="0"/>
              <a:t>=1)[source]</a:t>
            </a:r>
          </a:p>
          <a:p>
            <a:r>
              <a:rPr lang="en-US" dirty="0" err="1"/>
              <a:t>decision_function</a:t>
            </a:r>
            <a:r>
              <a:rPr lang="en-US" dirty="0"/>
              <a:t>(X)[source]</a:t>
            </a:r>
          </a:p>
          <a:p>
            <a:r>
              <a:rPr lang="en-US" dirty="0"/>
              <a:t>Predict confidence scores for samples.</a:t>
            </a:r>
          </a:p>
          <a:p>
            <a:r>
              <a:rPr lang="en-US" dirty="0"/>
              <a:t>The confidence score for a sample is the signed distance of that sample to the </a:t>
            </a:r>
            <a:r>
              <a:rPr lang="en-US" dirty="0" err="1"/>
              <a:t>hyperplane</a:t>
            </a:r>
            <a:r>
              <a:rPr lang="en-US" dirty="0"/>
              <a:t>.</a:t>
            </a:r>
          </a:p>
          <a:p>
            <a:r>
              <a:rPr lang="en-US" dirty="0"/>
              <a:t>Parameters:	</a:t>
            </a:r>
          </a:p>
          <a:p>
            <a:r>
              <a:rPr lang="en-US" dirty="0"/>
              <a:t>X : {array-like, sparse matrix}, shape = (</a:t>
            </a:r>
            <a:r>
              <a:rPr lang="en-US" dirty="0" err="1"/>
              <a:t>n_samples</a:t>
            </a:r>
            <a:r>
              <a:rPr lang="en-US" dirty="0"/>
              <a:t>, </a:t>
            </a:r>
            <a:r>
              <a:rPr lang="en-US" dirty="0" err="1"/>
              <a:t>n_features</a:t>
            </a:r>
            <a:r>
              <a:rPr lang="en-US" dirty="0"/>
              <a:t>)</a:t>
            </a:r>
          </a:p>
          <a:p>
            <a:r>
              <a:rPr lang="en-US" dirty="0"/>
              <a:t>Samples.</a:t>
            </a:r>
          </a:p>
          <a:p>
            <a:r>
              <a:rPr lang="en-US" dirty="0"/>
              <a:t>Returns:	</a:t>
            </a:r>
          </a:p>
          <a:p>
            <a:r>
              <a:rPr lang="en-US" dirty="0"/>
              <a:t>array, shape=(</a:t>
            </a:r>
            <a:r>
              <a:rPr lang="en-US" dirty="0" err="1"/>
              <a:t>n_samples</a:t>
            </a:r>
            <a:r>
              <a:rPr lang="en-US" dirty="0"/>
              <a:t>,) if </a:t>
            </a:r>
            <a:r>
              <a:rPr lang="en-US" dirty="0" err="1"/>
              <a:t>n_classes</a:t>
            </a:r>
            <a:r>
              <a:rPr lang="en-US" dirty="0"/>
              <a:t> == 2 else (</a:t>
            </a:r>
            <a:r>
              <a:rPr lang="en-US" dirty="0" err="1"/>
              <a:t>n_samples</a:t>
            </a:r>
            <a:r>
              <a:rPr lang="en-US" dirty="0"/>
              <a:t>, </a:t>
            </a:r>
            <a:r>
              <a:rPr lang="en-US" dirty="0" err="1"/>
              <a:t>n_classes</a:t>
            </a:r>
            <a:r>
              <a:rPr lang="en-US" dirty="0"/>
              <a:t>) :</a:t>
            </a:r>
          </a:p>
          <a:p>
            <a:r>
              <a:rPr lang="en-US" dirty="0"/>
              <a:t>Confidence scores per (sample, class) combination. In the binary case, confidence score for </a:t>
            </a:r>
            <a:r>
              <a:rPr lang="en-US" dirty="0" err="1"/>
              <a:t>self.classes</a:t>
            </a:r>
            <a:r>
              <a:rPr lang="en-US" dirty="0"/>
              <a:t>_[1] where &gt;0 means this class would be predicted.</a:t>
            </a:r>
          </a:p>
          <a:p>
            <a:r>
              <a:rPr lang="en-US" dirty="0" err="1"/>
              <a:t>densify</a:t>
            </a:r>
            <a:r>
              <a:rPr lang="en-US" dirty="0"/>
              <a:t>()[source]</a:t>
            </a:r>
          </a:p>
          <a:p>
            <a:r>
              <a:rPr lang="en-US" dirty="0"/>
              <a:t>Convert coefficient matrix to dense array format.</a:t>
            </a:r>
          </a:p>
          <a:p>
            <a:r>
              <a:rPr lang="en-US" dirty="0"/>
              <a:t>Converts the </a:t>
            </a:r>
            <a:r>
              <a:rPr lang="en-US" dirty="0" err="1"/>
              <a:t>coef</a:t>
            </a:r>
            <a:r>
              <a:rPr lang="en-US" dirty="0"/>
              <a:t>_ member (back) to a </a:t>
            </a:r>
            <a:r>
              <a:rPr lang="en-US" dirty="0" err="1"/>
              <a:t>numpy.ndarray</a:t>
            </a:r>
            <a:r>
              <a:rPr lang="en-US" dirty="0"/>
              <a:t>. This is the default format of </a:t>
            </a:r>
            <a:r>
              <a:rPr lang="en-US" dirty="0" err="1"/>
              <a:t>coef</a:t>
            </a:r>
            <a:r>
              <a:rPr lang="en-US" dirty="0"/>
              <a:t>_ and is required for fitting, so calling this method is only required on models that have previously been </a:t>
            </a:r>
            <a:r>
              <a:rPr lang="en-US" dirty="0" err="1"/>
              <a:t>sparsified</a:t>
            </a:r>
            <a:r>
              <a:rPr lang="en-US" dirty="0"/>
              <a:t>; otherwise, it is a no-op.</a:t>
            </a:r>
          </a:p>
          <a:p>
            <a:r>
              <a:rPr lang="en-US" dirty="0"/>
              <a:t>Returns:	self: estimator :</a:t>
            </a:r>
          </a:p>
          <a:p>
            <a:r>
              <a:rPr lang="en-US" dirty="0"/>
              <a:t>fit(X, y, </a:t>
            </a:r>
            <a:r>
              <a:rPr lang="en-US" dirty="0" err="1"/>
              <a:t>sample_weight</a:t>
            </a:r>
            <a:r>
              <a:rPr lang="en-US" dirty="0"/>
              <a:t>=None)[source]</a:t>
            </a:r>
          </a:p>
          <a:p>
            <a:r>
              <a:rPr lang="en-US" dirty="0"/>
              <a:t>Fit the model according to the given training data.</a:t>
            </a:r>
          </a:p>
          <a:p>
            <a:r>
              <a:rPr lang="en-US" dirty="0"/>
              <a:t>Parameters:	</a:t>
            </a:r>
          </a:p>
          <a:p>
            <a:r>
              <a:rPr lang="en-US" dirty="0"/>
              <a:t>X : {array-like, sparse matrix}, shape (</a:t>
            </a:r>
            <a:r>
              <a:rPr lang="en-US" dirty="0" err="1"/>
              <a:t>n_samples</a:t>
            </a:r>
            <a:r>
              <a:rPr lang="en-US" dirty="0"/>
              <a:t>, </a:t>
            </a:r>
            <a:r>
              <a:rPr lang="en-US" dirty="0" err="1"/>
              <a:t>n_features</a:t>
            </a:r>
            <a:r>
              <a:rPr lang="en-US" dirty="0"/>
              <a:t>)</a:t>
            </a:r>
          </a:p>
          <a:p>
            <a:r>
              <a:rPr lang="en-US" dirty="0"/>
              <a:t>Training vector, where </a:t>
            </a:r>
            <a:r>
              <a:rPr lang="en-US" dirty="0" err="1"/>
              <a:t>n_samples</a:t>
            </a:r>
            <a:r>
              <a:rPr lang="en-US" dirty="0"/>
              <a:t> is the number of samples and </a:t>
            </a:r>
            <a:r>
              <a:rPr lang="en-US" dirty="0" err="1"/>
              <a:t>n_features</a:t>
            </a:r>
            <a:r>
              <a:rPr lang="en-US" dirty="0"/>
              <a:t> is the number of features.</a:t>
            </a:r>
          </a:p>
          <a:p>
            <a:r>
              <a:rPr lang="en-US" dirty="0"/>
              <a:t>y : array-like, shape (</a:t>
            </a:r>
            <a:r>
              <a:rPr lang="en-US" dirty="0" err="1"/>
              <a:t>n_samples</a:t>
            </a:r>
            <a:r>
              <a:rPr lang="en-US" dirty="0"/>
              <a:t>,)</a:t>
            </a:r>
          </a:p>
          <a:p>
            <a:r>
              <a:rPr lang="en-US" dirty="0"/>
              <a:t>Target vector relative to X.</a:t>
            </a:r>
          </a:p>
          <a:p>
            <a:r>
              <a:rPr lang="en-US" dirty="0" err="1"/>
              <a:t>sample_weight</a:t>
            </a:r>
            <a:r>
              <a:rPr lang="en-US" dirty="0"/>
              <a:t> : array-like, shape (</a:t>
            </a:r>
            <a:r>
              <a:rPr lang="en-US" dirty="0" err="1"/>
              <a:t>n_samples</a:t>
            </a:r>
            <a:r>
              <a:rPr lang="en-US" dirty="0"/>
              <a:t>,) optional</a:t>
            </a:r>
          </a:p>
          <a:p>
            <a:r>
              <a:rPr lang="en-US" dirty="0"/>
              <a:t>Array of weights that are assigned to individual samples. If not provided, then each sample is given unit weight.</a:t>
            </a:r>
          </a:p>
          <a:p>
            <a:r>
              <a:rPr lang="en-US" dirty="0"/>
              <a:t>New in version 0.17: </a:t>
            </a:r>
            <a:r>
              <a:rPr lang="en-US" dirty="0" err="1"/>
              <a:t>sample_weight</a:t>
            </a:r>
            <a:r>
              <a:rPr lang="en-US" dirty="0"/>
              <a:t> support to </a:t>
            </a:r>
            <a:r>
              <a:rPr lang="en-US" dirty="0" err="1"/>
              <a:t>LogisticRegression</a:t>
            </a:r>
            <a:r>
              <a:rPr lang="en-US" dirty="0"/>
              <a:t>.</a:t>
            </a:r>
          </a:p>
          <a:p>
            <a:r>
              <a:rPr lang="en-US" dirty="0"/>
              <a:t>Returns:	</a:t>
            </a:r>
          </a:p>
          <a:p>
            <a:r>
              <a:rPr lang="en-US" dirty="0"/>
              <a:t>self : object</a:t>
            </a:r>
          </a:p>
          <a:p>
            <a:r>
              <a:rPr lang="en-US" dirty="0"/>
              <a:t>Returns self.</a:t>
            </a:r>
          </a:p>
          <a:p>
            <a:r>
              <a:rPr lang="en-US" dirty="0" err="1"/>
              <a:t>fit_transform</a:t>
            </a:r>
            <a:r>
              <a:rPr lang="en-US" dirty="0"/>
              <a:t>(X, y=None, **</a:t>
            </a:r>
            <a:r>
              <a:rPr lang="en-US" dirty="0" err="1"/>
              <a:t>fit_params</a:t>
            </a:r>
            <a:r>
              <a:rPr lang="en-US" dirty="0"/>
              <a:t>)[source]</a:t>
            </a:r>
          </a:p>
          <a:p>
            <a:r>
              <a:rPr lang="en-US" dirty="0"/>
              <a:t>Fit to data, then transform it.</a:t>
            </a:r>
          </a:p>
          <a:p>
            <a:r>
              <a:rPr lang="en-US" dirty="0"/>
              <a:t>Fits transformer to X and y with optional parameters </a:t>
            </a:r>
            <a:r>
              <a:rPr lang="en-US" dirty="0" err="1"/>
              <a:t>fit_params</a:t>
            </a:r>
            <a:r>
              <a:rPr lang="en-US" dirty="0"/>
              <a:t> and returns a transformed version of X.</a:t>
            </a:r>
          </a:p>
          <a:p>
            <a:r>
              <a:rPr lang="en-US" dirty="0"/>
              <a:t>Parameters:	</a:t>
            </a:r>
          </a:p>
          <a:p>
            <a:r>
              <a:rPr lang="en-US" dirty="0"/>
              <a:t>X : </a:t>
            </a:r>
            <a:r>
              <a:rPr lang="en-US" dirty="0" err="1"/>
              <a:t>numpy</a:t>
            </a:r>
            <a:r>
              <a:rPr lang="en-US" dirty="0"/>
              <a:t> array of shape [</a:t>
            </a:r>
            <a:r>
              <a:rPr lang="en-US" dirty="0" err="1"/>
              <a:t>n_samples</a:t>
            </a:r>
            <a:r>
              <a:rPr lang="en-US" dirty="0"/>
              <a:t>, </a:t>
            </a:r>
            <a:r>
              <a:rPr lang="en-US" dirty="0" err="1"/>
              <a:t>n_features</a:t>
            </a:r>
            <a:r>
              <a:rPr lang="en-US" dirty="0"/>
              <a:t>]</a:t>
            </a:r>
          </a:p>
          <a:p>
            <a:r>
              <a:rPr lang="en-US" dirty="0"/>
              <a:t>Training set.</a:t>
            </a:r>
          </a:p>
          <a:p>
            <a:r>
              <a:rPr lang="en-US" dirty="0"/>
              <a:t>y : </a:t>
            </a:r>
            <a:r>
              <a:rPr lang="en-US" dirty="0" err="1"/>
              <a:t>numpy</a:t>
            </a:r>
            <a:r>
              <a:rPr lang="en-US" dirty="0"/>
              <a:t> array of shape [</a:t>
            </a:r>
            <a:r>
              <a:rPr lang="en-US" dirty="0" err="1"/>
              <a:t>n_samples</a:t>
            </a:r>
            <a:r>
              <a:rPr lang="en-US" dirty="0"/>
              <a:t>]</a:t>
            </a:r>
          </a:p>
          <a:p>
            <a:r>
              <a:rPr lang="en-US" dirty="0"/>
              <a:t>Target values.</a:t>
            </a:r>
          </a:p>
          <a:p>
            <a:r>
              <a:rPr lang="en-US" dirty="0"/>
              <a:t>Returns:	</a:t>
            </a:r>
          </a:p>
          <a:p>
            <a:r>
              <a:rPr lang="en-US" dirty="0" err="1"/>
              <a:t>X_new</a:t>
            </a:r>
            <a:r>
              <a:rPr lang="en-US" dirty="0"/>
              <a:t> : </a:t>
            </a:r>
            <a:r>
              <a:rPr lang="en-US" dirty="0" err="1"/>
              <a:t>numpy</a:t>
            </a:r>
            <a:r>
              <a:rPr lang="en-US" dirty="0"/>
              <a:t> array of shape [</a:t>
            </a:r>
            <a:r>
              <a:rPr lang="en-US" dirty="0" err="1"/>
              <a:t>n_samples</a:t>
            </a:r>
            <a:r>
              <a:rPr lang="en-US" dirty="0"/>
              <a:t>, </a:t>
            </a:r>
            <a:r>
              <a:rPr lang="en-US" dirty="0" err="1"/>
              <a:t>n_features_new</a:t>
            </a:r>
            <a:r>
              <a:rPr lang="en-US" dirty="0"/>
              <a:t>]</a:t>
            </a:r>
          </a:p>
          <a:p>
            <a:r>
              <a:rPr lang="en-US" dirty="0"/>
              <a:t>Transformed array.</a:t>
            </a:r>
          </a:p>
          <a:p>
            <a:r>
              <a:rPr lang="en-US" dirty="0" err="1"/>
              <a:t>get_params</a:t>
            </a:r>
            <a:r>
              <a:rPr lang="en-US" dirty="0"/>
              <a:t>(deep=True)[source]</a:t>
            </a:r>
          </a:p>
          <a:p>
            <a:r>
              <a:rPr lang="en-US" dirty="0"/>
              <a:t>Get parameters for this estimator.</a:t>
            </a:r>
          </a:p>
          <a:p>
            <a:r>
              <a:rPr lang="en-US" dirty="0"/>
              <a:t>Parameters:	</a:t>
            </a:r>
          </a:p>
          <a:p>
            <a:r>
              <a:rPr lang="en-US" dirty="0"/>
              <a:t>deep : </a:t>
            </a:r>
            <a:r>
              <a:rPr lang="en-US" dirty="0" err="1"/>
              <a:t>boolean</a:t>
            </a:r>
            <a:r>
              <a:rPr lang="en-US" dirty="0"/>
              <a:t>, optional</a:t>
            </a:r>
          </a:p>
          <a:p>
            <a:r>
              <a:rPr lang="en-US" dirty="0"/>
              <a:t>If True, will return the parameters for this estimator and contained </a:t>
            </a:r>
            <a:r>
              <a:rPr lang="en-US" dirty="0" err="1"/>
              <a:t>subobjects</a:t>
            </a:r>
            <a:r>
              <a:rPr lang="en-US" dirty="0"/>
              <a:t> that are estimators.</a:t>
            </a:r>
          </a:p>
          <a:p>
            <a:r>
              <a:rPr lang="en-US" dirty="0"/>
              <a:t>Returns:	</a:t>
            </a:r>
          </a:p>
          <a:p>
            <a:r>
              <a:rPr lang="en-US" dirty="0" err="1"/>
              <a:t>params</a:t>
            </a:r>
            <a:r>
              <a:rPr lang="en-US" dirty="0"/>
              <a:t> : mapping of string to any</a:t>
            </a:r>
          </a:p>
          <a:p>
            <a:r>
              <a:rPr lang="en-US" dirty="0"/>
              <a:t>Parameter names mapped to their values.</a:t>
            </a:r>
          </a:p>
          <a:p>
            <a:r>
              <a:rPr lang="en-US" dirty="0"/>
              <a:t>predict(X)[source]</a:t>
            </a:r>
          </a:p>
          <a:p>
            <a:r>
              <a:rPr lang="en-US" dirty="0"/>
              <a:t>Predict class labels for samples in X.</a:t>
            </a:r>
          </a:p>
          <a:p>
            <a:r>
              <a:rPr lang="en-US" dirty="0"/>
              <a:t>Parameters:	</a:t>
            </a:r>
          </a:p>
          <a:p>
            <a:r>
              <a:rPr lang="en-US" dirty="0"/>
              <a:t>X : {array-like, sparse matrix}, shape = [</a:t>
            </a:r>
            <a:r>
              <a:rPr lang="en-US" dirty="0" err="1"/>
              <a:t>n_samples</a:t>
            </a:r>
            <a:r>
              <a:rPr lang="en-US" dirty="0"/>
              <a:t>, </a:t>
            </a:r>
            <a:r>
              <a:rPr lang="en-US" dirty="0" err="1"/>
              <a:t>n_features</a:t>
            </a:r>
            <a:r>
              <a:rPr lang="en-US" dirty="0"/>
              <a:t>]</a:t>
            </a:r>
          </a:p>
          <a:p>
            <a:r>
              <a:rPr lang="en-US" dirty="0"/>
              <a:t>Samples.</a:t>
            </a:r>
          </a:p>
          <a:p>
            <a:r>
              <a:rPr lang="en-US" dirty="0"/>
              <a:t>Returns:	</a:t>
            </a:r>
          </a:p>
          <a:p>
            <a:r>
              <a:rPr lang="en-US" dirty="0"/>
              <a:t>C : array, shape = [</a:t>
            </a:r>
            <a:r>
              <a:rPr lang="en-US" dirty="0" err="1"/>
              <a:t>n_samples</a:t>
            </a:r>
            <a:r>
              <a:rPr lang="en-US" dirty="0"/>
              <a:t>]</a:t>
            </a:r>
          </a:p>
          <a:p>
            <a:r>
              <a:rPr lang="en-US" dirty="0"/>
              <a:t>Predicted class label per sample.</a:t>
            </a:r>
          </a:p>
          <a:p>
            <a:r>
              <a:rPr lang="en-US" dirty="0" err="1"/>
              <a:t>predict_log_proba</a:t>
            </a:r>
            <a:r>
              <a:rPr lang="en-US" dirty="0"/>
              <a:t>(X)[source]</a:t>
            </a:r>
          </a:p>
          <a:p>
            <a:r>
              <a:rPr lang="en-US" dirty="0"/>
              <a:t>Log of probability estimates.</a:t>
            </a:r>
          </a:p>
          <a:p>
            <a:r>
              <a:rPr lang="en-US" dirty="0"/>
              <a:t>The returned estimates for all classes are ordered by the label of classes.</a:t>
            </a:r>
          </a:p>
          <a:p>
            <a:r>
              <a:rPr lang="en-US" dirty="0"/>
              <a:t>Parameters:	</a:t>
            </a:r>
          </a:p>
          <a:p>
            <a:r>
              <a:rPr lang="en-US" dirty="0"/>
              <a:t>X : array-like, shape = [</a:t>
            </a:r>
            <a:r>
              <a:rPr lang="en-US" dirty="0" err="1"/>
              <a:t>n_samples</a:t>
            </a:r>
            <a:r>
              <a:rPr lang="en-US" dirty="0"/>
              <a:t>, </a:t>
            </a:r>
            <a:r>
              <a:rPr lang="en-US" dirty="0" err="1"/>
              <a:t>n_features</a:t>
            </a:r>
            <a:r>
              <a:rPr lang="en-US" dirty="0"/>
              <a:t>]</a:t>
            </a:r>
          </a:p>
          <a:p>
            <a:r>
              <a:rPr lang="en-US" dirty="0"/>
              <a:t>Returns:	</a:t>
            </a:r>
          </a:p>
          <a:p>
            <a:r>
              <a:rPr lang="en-US" dirty="0"/>
              <a:t>T : array-like, shape = [</a:t>
            </a:r>
            <a:r>
              <a:rPr lang="en-US" dirty="0" err="1"/>
              <a:t>n_samples</a:t>
            </a:r>
            <a:r>
              <a:rPr lang="en-US" dirty="0"/>
              <a:t>, </a:t>
            </a:r>
            <a:r>
              <a:rPr lang="en-US" dirty="0" err="1"/>
              <a:t>n_classes</a:t>
            </a:r>
            <a:r>
              <a:rPr lang="en-US" dirty="0"/>
              <a:t>]</a:t>
            </a:r>
          </a:p>
          <a:p>
            <a:r>
              <a:rPr lang="en-US" dirty="0"/>
              <a:t>Returns the log-probability of the sample for each class in the model, where classes are ordered as they are in </a:t>
            </a:r>
            <a:r>
              <a:rPr lang="en-US" dirty="0" err="1"/>
              <a:t>self.classes</a:t>
            </a:r>
            <a:r>
              <a:rPr lang="en-US" dirty="0"/>
              <a:t>_.</a:t>
            </a:r>
          </a:p>
          <a:p>
            <a:r>
              <a:rPr lang="en-US" dirty="0" err="1"/>
              <a:t>predict_proba</a:t>
            </a:r>
            <a:r>
              <a:rPr lang="en-US" dirty="0"/>
              <a:t>(X)[source]</a:t>
            </a:r>
          </a:p>
          <a:p>
            <a:r>
              <a:rPr lang="en-US" dirty="0"/>
              <a:t>Probability estimates.</a:t>
            </a:r>
          </a:p>
          <a:p>
            <a:r>
              <a:rPr lang="en-US" dirty="0"/>
              <a:t>The returned estimates for all classes are ordered by the label of classes.</a:t>
            </a:r>
          </a:p>
          <a:p>
            <a:r>
              <a:rPr lang="en-US" dirty="0"/>
              <a:t>For a </a:t>
            </a:r>
            <a:r>
              <a:rPr lang="en-US" dirty="0" err="1"/>
              <a:t>multi_class</a:t>
            </a:r>
            <a:r>
              <a:rPr lang="en-US" dirty="0"/>
              <a:t> problem, if </a:t>
            </a:r>
            <a:r>
              <a:rPr lang="en-US" dirty="0" err="1"/>
              <a:t>multi_class</a:t>
            </a:r>
            <a:r>
              <a:rPr lang="en-US" dirty="0"/>
              <a:t> is set to be “multinomial” the </a:t>
            </a:r>
            <a:r>
              <a:rPr lang="en-US" dirty="0" err="1"/>
              <a:t>softmax</a:t>
            </a:r>
            <a:r>
              <a:rPr lang="en-US" dirty="0"/>
              <a:t> function is used to find the predicted probability of each class. Else use a one-</a:t>
            </a:r>
            <a:r>
              <a:rPr lang="en-US" dirty="0" err="1"/>
              <a:t>vs</a:t>
            </a:r>
            <a:r>
              <a:rPr lang="en-US" dirty="0"/>
              <a:t>-rest approach, </a:t>
            </a:r>
            <a:r>
              <a:rPr lang="en-US" dirty="0" err="1"/>
              <a:t>i.e</a:t>
            </a:r>
            <a:r>
              <a:rPr lang="en-US" dirty="0"/>
              <a:t> calculate the probability of each class assuming it to be positive using the logistic function. and normalize these values across all the classes.</a:t>
            </a:r>
          </a:p>
          <a:p>
            <a:r>
              <a:rPr lang="en-US" dirty="0"/>
              <a:t>Parameters:	</a:t>
            </a:r>
          </a:p>
          <a:p>
            <a:r>
              <a:rPr lang="en-US" dirty="0"/>
              <a:t>X : array-like, shape = [</a:t>
            </a:r>
            <a:r>
              <a:rPr lang="en-US" dirty="0" err="1"/>
              <a:t>n_samples</a:t>
            </a:r>
            <a:r>
              <a:rPr lang="en-US" dirty="0"/>
              <a:t>, </a:t>
            </a:r>
            <a:r>
              <a:rPr lang="en-US" dirty="0" err="1"/>
              <a:t>n_features</a:t>
            </a:r>
            <a:r>
              <a:rPr lang="en-US" dirty="0"/>
              <a:t>]</a:t>
            </a:r>
          </a:p>
          <a:p>
            <a:r>
              <a:rPr lang="en-US" dirty="0"/>
              <a:t>Returns:	</a:t>
            </a:r>
          </a:p>
          <a:p>
            <a:r>
              <a:rPr lang="en-US" dirty="0"/>
              <a:t>T : array-like, shape = [</a:t>
            </a:r>
            <a:r>
              <a:rPr lang="en-US" dirty="0" err="1"/>
              <a:t>n_samples</a:t>
            </a:r>
            <a:r>
              <a:rPr lang="en-US" dirty="0"/>
              <a:t>, </a:t>
            </a:r>
            <a:r>
              <a:rPr lang="en-US" dirty="0" err="1"/>
              <a:t>n_classes</a:t>
            </a:r>
            <a:r>
              <a:rPr lang="en-US" dirty="0"/>
              <a:t>]</a:t>
            </a:r>
          </a:p>
          <a:p>
            <a:r>
              <a:rPr lang="en-US" dirty="0"/>
              <a:t>Returns the probability of the sample for each class in the model, where classes are ordered as they are in </a:t>
            </a:r>
            <a:r>
              <a:rPr lang="en-US" dirty="0" err="1"/>
              <a:t>self.classes</a:t>
            </a:r>
            <a:r>
              <a:rPr lang="en-US" dirty="0"/>
              <a:t>_.</a:t>
            </a:r>
          </a:p>
          <a:p>
            <a:r>
              <a:rPr lang="en-US" dirty="0"/>
              <a:t>score(X, y, </a:t>
            </a:r>
            <a:r>
              <a:rPr lang="en-US" dirty="0" err="1"/>
              <a:t>sample_weight</a:t>
            </a:r>
            <a:r>
              <a:rPr lang="en-US" dirty="0"/>
              <a:t>=None)[source]</a:t>
            </a:r>
          </a:p>
          <a:p>
            <a:r>
              <a:rPr lang="en-US" dirty="0"/>
              <a:t>Returns the mean accuracy on the given test data and labels.</a:t>
            </a:r>
          </a:p>
          <a:p>
            <a:r>
              <a:rPr lang="en-US" dirty="0"/>
              <a:t>In multi-label classification, this is the subset accuracy which is a harsh metric since you require for each sample that each label set be correctly predicted.</a:t>
            </a:r>
          </a:p>
          <a:p>
            <a:r>
              <a:rPr lang="en-US" dirty="0"/>
              <a:t>Parameters:	</a:t>
            </a:r>
          </a:p>
          <a:p>
            <a:r>
              <a:rPr lang="en-US" dirty="0"/>
              <a:t>X : array-like, shape = (</a:t>
            </a:r>
            <a:r>
              <a:rPr lang="en-US" dirty="0" err="1"/>
              <a:t>n_samples</a:t>
            </a:r>
            <a:r>
              <a:rPr lang="en-US" dirty="0"/>
              <a:t>, </a:t>
            </a:r>
            <a:r>
              <a:rPr lang="en-US" dirty="0" err="1"/>
              <a:t>n_features</a:t>
            </a:r>
            <a:r>
              <a:rPr lang="en-US" dirty="0"/>
              <a:t>)</a:t>
            </a:r>
          </a:p>
          <a:p>
            <a:r>
              <a:rPr lang="en-US" dirty="0"/>
              <a:t>Test samples.</a:t>
            </a:r>
          </a:p>
          <a:p>
            <a:r>
              <a:rPr lang="en-US" dirty="0"/>
              <a:t>y : array-like, shape = (</a:t>
            </a:r>
            <a:r>
              <a:rPr lang="en-US" dirty="0" err="1"/>
              <a:t>n_samples</a:t>
            </a:r>
            <a:r>
              <a:rPr lang="en-US" dirty="0"/>
              <a:t>) or (</a:t>
            </a:r>
            <a:r>
              <a:rPr lang="en-US" dirty="0" err="1"/>
              <a:t>n_samples</a:t>
            </a:r>
            <a:r>
              <a:rPr lang="en-US" dirty="0"/>
              <a:t>, </a:t>
            </a:r>
            <a:r>
              <a:rPr lang="en-US" dirty="0" err="1"/>
              <a:t>n_outputs</a:t>
            </a:r>
            <a:r>
              <a:rPr lang="en-US" dirty="0"/>
              <a:t>)</a:t>
            </a:r>
          </a:p>
          <a:p>
            <a:r>
              <a:rPr lang="en-US" dirty="0"/>
              <a:t>True labels for X.</a:t>
            </a:r>
          </a:p>
          <a:p>
            <a:r>
              <a:rPr lang="en-US" dirty="0" err="1"/>
              <a:t>sample_weight</a:t>
            </a:r>
            <a:r>
              <a:rPr lang="en-US" dirty="0"/>
              <a:t> : array-like, shape = [</a:t>
            </a:r>
            <a:r>
              <a:rPr lang="en-US" dirty="0" err="1"/>
              <a:t>n_samples</a:t>
            </a:r>
            <a:r>
              <a:rPr lang="en-US" dirty="0"/>
              <a:t>], optional</a:t>
            </a:r>
          </a:p>
          <a:p>
            <a:r>
              <a:rPr lang="en-US" dirty="0"/>
              <a:t>Sample weights.</a:t>
            </a:r>
          </a:p>
          <a:p>
            <a:r>
              <a:rPr lang="en-US" dirty="0"/>
              <a:t>Returns:	</a:t>
            </a:r>
          </a:p>
          <a:p>
            <a:r>
              <a:rPr lang="en-US" dirty="0"/>
              <a:t>score : float</a:t>
            </a:r>
          </a:p>
          <a:p>
            <a:r>
              <a:rPr lang="en-US" dirty="0"/>
              <a:t>Mean accuracy of </a:t>
            </a:r>
            <a:r>
              <a:rPr lang="en-US" dirty="0" err="1"/>
              <a:t>self.predict</a:t>
            </a:r>
            <a:r>
              <a:rPr lang="en-US" dirty="0"/>
              <a:t>(X) </a:t>
            </a:r>
            <a:r>
              <a:rPr lang="en-US" dirty="0" err="1"/>
              <a:t>wrt</a:t>
            </a:r>
            <a:r>
              <a:rPr lang="en-US" dirty="0"/>
              <a:t>. y.</a:t>
            </a:r>
          </a:p>
          <a:p>
            <a:r>
              <a:rPr lang="en-US" dirty="0" err="1"/>
              <a:t>set_params</a:t>
            </a:r>
            <a:r>
              <a:rPr lang="en-US" dirty="0"/>
              <a:t>(**</a:t>
            </a:r>
            <a:r>
              <a:rPr lang="en-US" dirty="0" err="1"/>
              <a:t>params</a:t>
            </a:r>
            <a:r>
              <a:rPr lang="en-US" dirty="0"/>
              <a:t>)[source]</a:t>
            </a:r>
          </a:p>
          <a:p>
            <a:r>
              <a:rPr lang="en-US" dirty="0"/>
              <a:t>Set the parameters of this estimator.</a:t>
            </a:r>
          </a:p>
          <a:p>
            <a:r>
              <a:rPr lang="en-US" dirty="0"/>
              <a:t>The method works on simple estimators as well as on nested objects (such as pipelines). The latter have parameters of the form &lt;component&gt;__&lt;parameter&gt; so that it’s possible to update each component of a nested object.</a:t>
            </a:r>
          </a:p>
          <a:p>
            <a:r>
              <a:rPr lang="en-US" dirty="0"/>
              <a:t>Returns:	self :</a:t>
            </a:r>
          </a:p>
          <a:p>
            <a:r>
              <a:rPr lang="en-US" dirty="0" err="1"/>
              <a:t>sparsify</a:t>
            </a:r>
            <a:r>
              <a:rPr lang="en-US" dirty="0"/>
              <a:t>()[source]</a:t>
            </a:r>
          </a:p>
          <a:p>
            <a:r>
              <a:rPr lang="en-US" dirty="0"/>
              <a:t>Convert coefficient matrix to sparse format.</a:t>
            </a:r>
          </a:p>
          <a:p>
            <a:r>
              <a:rPr lang="en-US" dirty="0"/>
              <a:t>Converts the </a:t>
            </a:r>
            <a:r>
              <a:rPr lang="en-US" dirty="0" err="1"/>
              <a:t>coef</a:t>
            </a:r>
            <a:r>
              <a:rPr lang="en-US" dirty="0"/>
              <a:t>_ member to a </a:t>
            </a:r>
            <a:r>
              <a:rPr lang="en-US" dirty="0" err="1"/>
              <a:t>scipy.sparse</a:t>
            </a:r>
            <a:r>
              <a:rPr lang="en-US" dirty="0"/>
              <a:t> matrix, which for L1-regularized models can be much more memory- and storage-efficient than the usual </a:t>
            </a:r>
            <a:r>
              <a:rPr lang="en-US" dirty="0" err="1"/>
              <a:t>numpy.ndarray</a:t>
            </a:r>
            <a:r>
              <a:rPr lang="en-US" dirty="0"/>
              <a:t> representation.</a:t>
            </a:r>
          </a:p>
          <a:p>
            <a:r>
              <a:rPr lang="en-US" dirty="0"/>
              <a:t>The intercept_ member is not converted.</a:t>
            </a:r>
          </a:p>
          <a:p>
            <a:r>
              <a:rPr lang="en-US" dirty="0"/>
              <a:t>Returns:	self: estimator :</a:t>
            </a:r>
          </a:p>
          <a:p>
            <a:r>
              <a:rPr lang="en-US" dirty="0"/>
              <a:t>Notes</a:t>
            </a:r>
          </a:p>
          <a:p>
            <a:r>
              <a:rPr lang="en-US" dirty="0"/>
              <a:t>For non-sparse models, i.e. when there are not many zeros in </a:t>
            </a:r>
            <a:r>
              <a:rPr lang="en-US" dirty="0" err="1"/>
              <a:t>coef</a:t>
            </a:r>
            <a:r>
              <a:rPr lang="en-US" dirty="0"/>
              <a:t>_, this may actually increase memory usage, so use this method with care. A rule of thumb is that the number of zero elements, which can be computed with (</a:t>
            </a:r>
            <a:r>
              <a:rPr lang="en-US" dirty="0" err="1"/>
              <a:t>coef</a:t>
            </a:r>
            <a:r>
              <a:rPr lang="en-US" dirty="0"/>
              <a:t>_ == 0).sum(), must be more than 50% for this to provide significant benefits.</a:t>
            </a:r>
          </a:p>
          <a:p>
            <a:r>
              <a:rPr lang="en-US" dirty="0"/>
              <a:t>After calling this method, further fitting with the </a:t>
            </a:r>
            <a:r>
              <a:rPr lang="en-US" dirty="0" err="1"/>
              <a:t>partial_fit</a:t>
            </a:r>
            <a:r>
              <a:rPr lang="en-US" dirty="0"/>
              <a:t> method (if any) will not work until you call </a:t>
            </a:r>
            <a:r>
              <a:rPr lang="en-US" dirty="0" err="1"/>
              <a:t>densify</a:t>
            </a:r>
            <a:r>
              <a:rPr lang="en-US" dirty="0"/>
              <a:t>.</a:t>
            </a:r>
          </a:p>
          <a:p>
            <a:r>
              <a:rPr lang="en-US" dirty="0"/>
              <a:t>transform(*</a:t>
            </a:r>
            <a:r>
              <a:rPr lang="en-US" dirty="0" err="1"/>
              <a:t>args</a:t>
            </a:r>
            <a:r>
              <a:rPr lang="en-US" dirty="0"/>
              <a:t>, **</a:t>
            </a:r>
            <a:r>
              <a:rPr lang="en-US" dirty="0" err="1"/>
              <a:t>kwargs</a:t>
            </a:r>
            <a:r>
              <a:rPr lang="en-US" dirty="0"/>
              <a:t>)[source]</a:t>
            </a:r>
          </a:p>
          <a:p>
            <a:r>
              <a:rPr lang="en-US" dirty="0"/>
              <a:t>DEPRECATED: Support to use estimators as feature selectors will be removed in version 0.19. Use </a:t>
            </a:r>
            <a:r>
              <a:rPr lang="en-US" dirty="0" err="1"/>
              <a:t>SelectFromModel</a:t>
            </a:r>
            <a:r>
              <a:rPr lang="en-US" dirty="0"/>
              <a:t> instead.</a:t>
            </a:r>
          </a:p>
          <a:p>
            <a:r>
              <a:rPr lang="en-US" dirty="0"/>
              <a:t>Reduce X to its most important features.</a:t>
            </a:r>
          </a:p>
          <a:p>
            <a:r>
              <a:rPr lang="en-US" dirty="0"/>
              <a:t>Uses </a:t>
            </a:r>
            <a:r>
              <a:rPr lang="en-US" dirty="0" err="1"/>
              <a:t>coef</a:t>
            </a:r>
            <a:r>
              <a:rPr lang="en-US" dirty="0"/>
              <a:t>_ or </a:t>
            </a:r>
            <a:r>
              <a:rPr lang="en-US" dirty="0" err="1"/>
              <a:t>feature_importances</a:t>
            </a:r>
            <a:r>
              <a:rPr lang="en-US" dirty="0"/>
              <a:t>_ to determine the most important features. For models with a </a:t>
            </a:r>
            <a:r>
              <a:rPr lang="en-US" dirty="0" err="1"/>
              <a:t>coef</a:t>
            </a:r>
            <a:r>
              <a:rPr lang="en-US" dirty="0"/>
              <a:t>_ for each class, the absolute sum over the classes is used.</a:t>
            </a:r>
          </a:p>
          <a:p>
            <a:r>
              <a:rPr lang="en-US" dirty="0"/>
              <a:t>Parameters:	</a:t>
            </a:r>
          </a:p>
          <a:p>
            <a:r>
              <a:rPr lang="en-US" dirty="0"/>
              <a:t>X : array or </a:t>
            </a:r>
            <a:r>
              <a:rPr lang="en-US" dirty="0" err="1"/>
              <a:t>scipy</a:t>
            </a:r>
            <a:r>
              <a:rPr lang="en-US" dirty="0"/>
              <a:t> sparse matrix of shape [</a:t>
            </a:r>
            <a:r>
              <a:rPr lang="en-US" dirty="0" err="1"/>
              <a:t>n_samples</a:t>
            </a:r>
            <a:r>
              <a:rPr lang="en-US" dirty="0"/>
              <a:t>, </a:t>
            </a:r>
            <a:r>
              <a:rPr lang="en-US" dirty="0" err="1"/>
              <a:t>n_features</a:t>
            </a:r>
            <a:r>
              <a:rPr lang="en-US" dirty="0"/>
              <a:t>]</a:t>
            </a:r>
          </a:p>
          <a:p>
            <a:r>
              <a:rPr lang="en-US" dirty="0"/>
              <a:t>The input samples.</a:t>
            </a:r>
          </a:p>
          <a:p>
            <a:r>
              <a:rPr lang="en-US" dirty="0"/>
              <a:t>threshold</a:t>
            </a:r>
          </a:p>
          <a:p>
            <a:r>
              <a:rPr lang="en-US" dirty="0"/>
              <a:t>: string, float or None, optional (default=None)</a:t>
            </a:r>
          </a:p>
          <a:p>
            <a:r>
              <a:rPr lang="en-US" dirty="0"/>
              <a:t>The threshold value to use for feature selection. Features whose importance is greater or equal are kept while the others are discarded. If “median” (resp. “mean”), then the threshold value is the median (resp. the mean) of the feature </a:t>
            </a:r>
            <a:r>
              <a:rPr lang="en-US" dirty="0" err="1"/>
              <a:t>importances</a:t>
            </a:r>
            <a:r>
              <a:rPr lang="en-US" dirty="0"/>
              <a:t>. A scaling factor (e.g., “1.25*mean”) may also be used. If None and if available, the object attribute threshold is used. Otherwise, “mean” is used by default.</a:t>
            </a:r>
          </a:p>
          <a:p>
            <a:r>
              <a:rPr lang="en-US" dirty="0"/>
              <a:t>Returns:	</a:t>
            </a:r>
          </a:p>
          <a:p>
            <a:r>
              <a:rPr lang="en-US" dirty="0" err="1"/>
              <a:t>X_r</a:t>
            </a:r>
            <a:r>
              <a:rPr lang="en-US" dirty="0"/>
              <a:t> : array of shape [</a:t>
            </a:r>
            <a:r>
              <a:rPr lang="en-US" dirty="0" err="1"/>
              <a:t>n_samples</a:t>
            </a:r>
            <a:r>
              <a:rPr lang="en-US" dirty="0"/>
              <a:t>, </a:t>
            </a:r>
            <a:r>
              <a:rPr lang="en-US" dirty="0" err="1"/>
              <a:t>n_selected_features</a:t>
            </a:r>
            <a:r>
              <a:rPr lang="en-US" dirty="0"/>
              <a:t>]</a:t>
            </a:r>
          </a:p>
          <a:p>
            <a:r>
              <a:rPr lang="en-US" dirty="0"/>
              <a:t>The input samples with only the selected features.</a:t>
            </a:r>
          </a:p>
          <a:p>
            <a:r>
              <a:rPr lang="en-US" dirty="0"/>
              <a:t>Examples using </a:t>
            </a:r>
            <a:r>
              <a:rPr lang="en-US" dirty="0" err="1"/>
              <a:t>sklearn.linear_model.LogisticRegression</a:t>
            </a:r>
            <a:endParaRPr lang="en-US" dirty="0"/>
          </a:p>
          <a:p>
            <a:endParaRPr lang="en-US" dirty="0"/>
          </a:p>
          <a:p>
            <a:r>
              <a:rPr lang="en-US" dirty="0"/>
              <a:t>../../_images/</a:t>
            </a:r>
            <a:r>
              <a:rPr lang="en-US" dirty="0" err="1"/>
              <a:t>sphx_glr_plot_digits_pipe_thumb.png</a:t>
            </a:r>
            <a:endParaRPr lang="en-US" dirty="0"/>
          </a:p>
          <a:p>
            <a:r>
              <a:rPr lang="en-US" dirty="0"/>
              <a:t>Pipelining: chaining a PCA and a logistic regression</a:t>
            </a:r>
          </a:p>
          <a:p>
            <a:r>
              <a:rPr lang="en-US" dirty="0"/>
              <a:t>../../_images/</a:t>
            </a:r>
            <a:r>
              <a:rPr lang="en-US" dirty="0" err="1"/>
              <a:t>sphx_glr_plot_calibration_curve_thumb.png</a:t>
            </a:r>
            <a:endParaRPr lang="en-US" dirty="0"/>
          </a:p>
          <a:p>
            <a:r>
              <a:rPr lang="en-US" dirty="0"/>
              <a:t>Probability Calibration curves</a:t>
            </a:r>
          </a:p>
          <a:p>
            <a:r>
              <a:rPr lang="en-US" dirty="0"/>
              <a:t>../../_images/</a:t>
            </a:r>
            <a:r>
              <a:rPr lang="en-US" dirty="0" err="1"/>
              <a:t>sphx_glr_plot_compare_calibration_thumb.png</a:t>
            </a:r>
            <a:endParaRPr lang="en-US" dirty="0"/>
          </a:p>
          <a:p>
            <a:r>
              <a:rPr lang="en-US" dirty="0"/>
              <a:t>Comparison of Calibration of Classifiers</a:t>
            </a:r>
          </a:p>
          <a:p>
            <a:r>
              <a:rPr lang="en-US" dirty="0"/>
              <a:t>../../_images/</a:t>
            </a:r>
            <a:r>
              <a:rPr lang="en-US" dirty="0" err="1"/>
              <a:t>sphx_glr_plot_classification_probability_thumb.png</a:t>
            </a:r>
            <a:endParaRPr lang="en-US" dirty="0"/>
          </a:p>
          <a:p>
            <a:r>
              <a:rPr lang="en-US" dirty="0"/>
              <a:t>Plot classification probability</a:t>
            </a:r>
          </a:p>
          <a:p>
            <a:r>
              <a:rPr lang="en-US" dirty="0"/>
              <a:t>../../_images/</a:t>
            </a:r>
            <a:r>
              <a:rPr lang="en-US" dirty="0" err="1"/>
              <a:t>sphx_glr_plot_feature_transformation_thumb.png</a:t>
            </a:r>
            <a:endParaRPr lang="en-US" dirty="0"/>
          </a:p>
          <a:p>
            <a:r>
              <a:rPr lang="en-US" dirty="0"/>
              <a:t>Feature transformations with ensembles of trees</a:t>
            </a:r>
          </a:p>
          <a:p>
            <a:r>
              <a:rPr lang="en-US" dirty="0"/>
              <a:t>../../_images/</a:t>
            </a:r>
            <a:r>
              <a:rPr lang="en-US" dirty="0" err="1"/>
              <a:t>sphx_glr_plot_voting_probas_thumb.png</a:t>
            </a:r>
            <a:endParaRPr lang="en-US" dirty="0"/>
          </a:p>
          <a:p>
            <a:r>
              <a:rPr lang="en-US" dirty="0"/>
              <a:t>Plot class probabilities calculated by the </a:t>
            </a:r>
            <a:r>
              <a:rPr lang="en-US" dirty="0" err="1"/>
              <a:t>VotingClassifier</a:t>
            </a:r>
            <a:endParaRPr lang="en-US" dirty="0"/>
          </a:p>
          <a:p>
            <a:r>
              <a:rPr lang="en-US" dirty="0"/>
              <a:t>../../_images/</a:t>
            </a:r>
            <a:r>
              <a:rPr lang="en-US" dirty="0" err="1"/>
              <a:t>sphx_glr_digits_classification_exercise_thumb.png</a:t>
            </a:r>
            <a:endParaRPr lang="en-US" dirty="0"/>
          </a:p>
          <a:p>
            <a:r>
              <a:rPr lang="en-US" dirty="0"/>
              <a:t>Digits Classification Exercise</a:t>
            </a:r>
          </a:p>
          <a:p>
            <a:r>
              <a:rPr lang="en-US" dirty="0"/>
              <a:t>../../_images/</a:t>
            </a:r>
            <a:r>
              <a:rPr lang="en-US" dirty="0" err="1"/>
              <a:t>sphx_glr_plot_iris_logistic_thumb.png</a:t>
            </a:r>
            <a:endParaRPr lang="en-US" dirty="0"/>
          </a:p>
          <a:p>
            <a:r>
              <a:rPr lang="en-US" dirty="0"/>
              <a:t>Logistic Regression 3-class Classifier</a:t>
            </a:r>
          </a:p>
          <a:p>
            <a:r>
              <a:rPr lang="en-US" dirty="0"/>
              <a:t>../../_images/</a:t>
            </a:r>
            <a:r>
              <a:rPr lang="en-US" dirty="0" err="1"/>
              <a:t>sphx_glr_plot_logistic_thumb.png</a:t>
            </a:r>
            <a:endParaRPr lang="en-US" dirty="0"/>
          </a:p>
          <a:p>
            <a:r>
              <a:rPr lang="en-US" dirty="0"/>
              <a:t>Logistic function</a:t>
            </a:r>
          </a:p>
          <a:p>
            <a:r>
              <a:rPr lang="en-US" dirty="0"/>
              <a:t>../../_images/sphx_glr_plot_logistic_l1_l2_sparsity_thumb.png</a:t>
            </a:r>
          </a:p>
          <a:p>
            <a:r>
              <a:rPr lang="en-US" dirty="0"/>
              <a:t>L1 Penalty and </a:t>
            </a:r>
            <a:r>
              <a:rPr lang="en-US" dirty="0" err="1"/>
              <a:t>Sparsity</a:t>
            </a:r>
            <a:r>
              <a:rPr lang="en-US" dirty="0"/>
              <a:t> in Logistic Regression</a:t>
            </a:r>
          </a:p>
          <a:p>
            <a:r>
              <a:rPr lang="en-US" dirty="0"/>
              <a:t>../../_images/</a:t>
            </a:r>
            <a:r>
              <a:rPr lang="en-US" dirty="0" err="1"/>
              <a:t>sphx_glr_plot_logistic_multinomial_thumb.png</a:t>
            </a:r>
            <a:endParaRPr lang="en-US" dirty="0"/>
          </a:p>
          <a:p>
            <a:r>
              <a:rPr lang="en-US" dirty="0"/>
              <a:t>Plot multinomial and One-</a:t>
            </a:r>
            <a:r>
              <a:rPr lang="en-US" dirty="0" err="1"/>
              <a:t>vs</a:t>
            </a:r>
            <a:r>
              <a:rPr lang="en-US" dirty="0"/>
              <a:t>-Rest Logistic Regression</a:t>
            </a:r>
          </a:p>
          <a:p>
            <a:r>
              <a:rPr lang="en-US" dirty="0"/>
              <a:t>../../_images/</a:t>
            </a:r>
            <a:r>
              <a:rPr lang="en-US" dirty="0" err="1"/>
              <a:t>sphx_glr_plot_logistic_path_thumb.png</a:t>
            </a:r>
            <a:endParaRPr lang="en-US" dirty="0"/>
          </a:p>
          <a:p>
            <a:r>
              <a:rPr lang="en-US" dirty="0"/>
              <a:t>Path with L1- Logistic Regression</a:t>
            </a:r>
          </a:p>
          <a:p>
            <a:r>
              <a:rPr lang="en-US" dirty="0"/>
              <a:t>../../_images/</a:t>
            </a:r>
            <a:r>
              <a:rPr lang="en-US" dirty="0" err="1"/>
              <a:t>sphx_glr_plot_sgd_comparison_thumb.png</a:t>
            </a:r>
            <a:endParaRPr lang="en-US" dirty="0"/>
          </a:p>
          <a:p>
            <a:r>
              <a:rPr lang="en-US" dirty="0"/>
              <a:t>Comparing various online solvers</a:t>
            </a:r>
          </a:p>
          <a:p>
            <a:r>
              <a:rPr lang="en-US" dirty="0"/>
              <a:t>../../_images/</a:t>
            </a:r>
            <a:r>
              <a:rPr lang="en-US" dirty="0" err="1"/>
              <a:t>sphx_glr_plot_rbm_logistic_classification_thumb.png</a:t>
            </a:r>
            <a:endParaRPr lang="en-US" dirty="0"/>
          </a:p>
          <a:p>
            <a:r>
              <a:rPr lang="en-US" dirty="0"/>
              <a:t>Restricted Boltzmann Machine features for digit classification</a:t>
            </a:r>
          </a:p>
          <a:p>
            <a:r>
              <a:rPr lang="en-US" dirty="0"/>
              <a:t>© 2010 - 2016, </a:t>
            </a:r>
            <a:r>
              <a:rPr lang="en-US" dirty="0" err="1"/>
              <a:t>scikit</a:t>
            </a:r>
            <a:r>
              <a:rPr lang="en-US" dirty="0"/>
              <a:t>-learn developers (BSD License). Show this page source</a:t>
            </a:r>
          </a:p>
        </p:txBody>
      </p:sp>
      <p:sp>
        <p:nvSpPr>
          <p:cNvPr id="4" name="Slide Number Placeholder 3"/>
          <p:cNvSpPr>
            <a:spLocks noGrp="1"/>
          </p:cNvSpPr>
          <p:nvPr>
            <p:ph type="sldNum" sz="quarter" idx="10"/>
          </p:nvPr>
        </p:nvSpPr>
        <p:spPr/>
        <p:txBody>
          <a:bodyPr/>
          <a:lstStyle/>
          <a:p>
            <a:fld id="{AD354FB1-8543-584B-BB0F-CA47458AEBC3}" type="slidenum">
              <a:rPr lang="en-US" smtClean="0"/>
              <a:pPr/>
              <a:t>15</a:t>
            </a:fld>
            <a:endParaRPr lang="en-US"/>
          </a:p>
        </p:txBody>
      </p:sp>
    </p:spTree>
    <p:extLst>
      <p:ext uri="{BB962C8B-B14F-4D97-AF65-F5344CB8AC3E}">
        <p14:creationId xmlns:p14="http://schemas.microsoft.com/office/powerpoint/2010/main" val="116858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endParaRPr lang="en-US" dirty="0"/>
          </a:p>
          <a:p>
            <a:r>
              <a:rPr lang="en-US" dirty="0"/>
              <a:t>https://</a:t>
            </a:r>
            <a:r>
              <a:rPr lang="en-US" dirty="0" err="1"/>
              <a:t>docs.scipy.org</a:t>
            </a:r>
            <a:r>
              <a:rPr lang="en-US" dirty="0"/>
              <a:t>/doc/</a:t>
            </a:r>
            <a:r>
              <a:rPr lang="en-US" dirty="0" err="1"/>
              <a:t>numpy</a:t>
            </a:r>
            <a:r>
              <a:rPr lang="en-US" dirty="0"/>
              <a:t>/reference/generated/</a:t>
            </a:r>
            <a:r>
              <a:rPr lang="en-US" dirty="0" err="1"/>
              <a:t>numpy.meshgrid.html</a:t>
            </a:r>
            <a:endParaRPr lang="en-US" dirty="0"/>
          </a:p>
          <a:p>
            <a:endParaRPr lang="en-US" dirty="0"/>
          </a:p>
          <a:p>
            <a:r>
              <a:rPr lang="en-US" dirty="0" err="1"/>
              <a:t>numpy.meshgrid</a:t>
            </a:r>
            <a:r>
              <a:rPr lang="en-US" dirty="0"/>
              <a:t>(*xi, **</a:t>
            </a:r>
            <a:r>
              <a:rPr lang="en-US" dirty="0" err="1"/>
              <a:t>kwargs</a:t>
            </a:r>
            <a:r>
              <a:rPr lang="en-US" dirty="0"/>
              <a:t>)</a:t>
            </a:r>
          </a:p>
          <a:p>
            <a:r>
              <a:rPr lang="en-US" dirty="0"/>
              <a:t>Return coordinate matrices from coordinate vectors.</a:t>
            </a:r>
          </a:p>
          <a:p>
            <a:r>
              <a:rPr lang="en-US" dirty="0"/>
              <a:t>Make N-D coordinate arrays for </a:t>
            </a:r>
            <a:r>
              <a:rPr lang="en-US" dirty="0" err="1"/>
              <a:t>vectorized</a:t>
            </a:r>
            <a:r>
              <a:rPr lang="en-US" dirty="0"/>
              <a:t> evaluations of N-D scalar/vector fields over N-D grids, given one-dimensional coordinate arrays x1, x2,..., </a:t>
            </a:r>
            <a:r>
              <a:rPr lang="en-US" dirty="0" err="1"/>
              <a:t>xn</a:t>
            </a:r>
            <a:r>
              <a:rPr lang="en-US" dirty="0"/>
              <a:t>.</a:t>
            </a:r>
          </a:p>
          <a:p>
            <a:endParaRPr lang="en-US" dirty="0"/>
          </a:p>
          <a:p>
            <a:endParaRPr lang="en-US" dirty="0"/>
          </a:p>
          <a:p>
            <a:r>
              <a:rPr lang="en-US" dirty="0" err="1"/>
              <a:t>meshgrid</a:t>
            </a:r>
            <a:r>
              <a:rPr lang="en-US" dirty="0"/>
              <a:t> is very useful to evaluate functions on a grid.</a:t>
            </a:r>
          </a:p>
          <a:p>
            <a:endParaRPr lang="en-US" dirty="0"/>
          </a:p>
          <a:p>
            <a:r>
              <a:rPr lang="en-US" dirty="0"/>
              <a:t>&gt;&gt;&gt;</a:t>
            </a:r>
          </a:p>
          <a:p>
            <a:r>
              <a:rPr lang="en-US" dirty="0"/>
              <a:t>&gt;&gt;&gt; x = </a:t>
            </a:r>
            <a:r>
              <a:rPr lang="en-US" dirty="0" err="1"/>
              <a:t>np.arange</a:t>
            </a:r>
            <a:r>
              <a:rPr lang="en-US" dirty="0"/>
              <a:t>(-5, 5, 0.1)</a:t>
            </a:r>
          </a:p>
          <a:p>
            <a:r>
              <a:rPr lang="en-US" dirty="0"/>
              <a:t>&gt;&gt;&gt; y = </a:t>
            </a:r>
            <a:r>
              <a:rPr lang="en-US" dirty="0" err="1"/>
              <a:t>np.arange</a:t>
            </a:r>
            <a:r>
              <a:rPr lang="en-US" dirty="0"/>
              <a:t>(-5, 5, 0.1)</a:t>
            </a:r>
          </a:p>
          <a:p>
            <a:r>
              <a:rPr lang="en-US" dirty="0"/>
              <a:t>&gt;&gt;&gt; xx, </a:t>
            </a:r>
            <a:r>
              <a:rPr lang="en-US" dirty="0" err="1"/>
              <a:t>yy</a:t>
            </a:r>
            <a:r>
              <a:rPr lang="en-US" dirty="0"/>
              <a:t> = </a:t>
            </a:r>
            <a:r>
              <a:rPr lang="en-US" dirty="0" err="1"/>
              <a:t>meshgrid</a:t>
            </a:r>
            <a:r>
              <a:rPr lang="en-US" dirty="0"/>
              <a:t>(x, y, sparse=True)</a:t>
            </a:r>
          </a:p>
          <a:p>
            <a:r>
              <a:rPr lang="en-US" dirty="0"/>
              <a:t>&gt;&gt;&gt; z = </a:t>
            </a:r>
            <a:r>
              <a:rPr lang="en-US" dirty="0" err="1"/>
              <a:t>np.sin</a:t>
            </a:r>
            <a:r>
              <a:rPr lang="en-US" dirty="0"/>
              <a:t>(xx**2 + </a:t>
            </a:r>
            <a:r>
              <a:rPr lang="en-US" dirty="0" err="1"/>
              <a:t>yy</a:t>
            </a:r>
            <a:r>
              <a:rPr lang="en-US" dirty="0"/>
              <a:t>**2) / (xx**2 + </a:t>
            </a:r>
            <a:r>
              <a:rPr lang="en-US" dirty="0" err="1"/>
              <a:t>yy</a:t>
            </a:r>
            <a:r>
              <a:rPr lang="en-US" dirty="0"/>
              <a:t>**2)</a:t>
            </a:r>
          </a:p>
          <a:p>
            <a:r>
              <a:rPr lang="en-US" dirty="0"/>
              <a:t>&gt;&gt;&gt; h = </a:t>
            </a:r>
            <a:r>
              <a:rPr lang="en-US" dirty="0" err="1"/>
              <a:t>plt.contourf</a:t>
            </a:r>
            <a:r>
              <a:rPr lang="en-US" dirty="0"/>
              <a:t>(</a:t>
            </a:r>
            <a:r>
              <a:rPr lang="en-US" dirty="0" err="1"/>
              <a:t>x,y,z</a:t>
            </a:r>
            <a:r>
              <a:rPr lang="en-US" dirty="0"/>
              <a:t>)</a:t>
            </a:r>
          </a:p>
          <a:p>
            <a:endParaRPr lang="en-US" dirty="0"/>
          </a:p>
          <a:p>
            <a:r>
              <a:rPr lang="en-US" dirty="0"/>
              <a:t>--</a:t>
            </a:r>
          </a:p>
          <a:p>
            <a:r>
              <a:rPr lang="pl-PL" dirty="0"/>
              <a:t>&gt;&gt;&gt; </a:t>
            </a:r>
            <a:r>
              <a:rPr lang="pl-PL" dirty="0" err="1"/>
              <a:t>nx</a:t>
            </a:r>
            <a:r>
              <a:rPr lang="pl-PL" dirty="0"/>
              <a:t>, </a:t>
            </a:r>
            <a:r>
              <a:rPr lang="pl-PL" dirty="0" err="1"/>
              <a:t>ny</a:t>
            </a:r>
            <a:r>
              <a:rPr lang="pl-PL" dirty="0"/>
              <a:t> = (3, 2)</a:t>
            </a:r>
          </a:p>
          <a:p>
            <a:r>
              <a:rPr lang="pl-PL" dirty="0"/>
              <a:t>&gt;&gt;&gt; x = </a:t>
            </a:r>
            <a:r>
              <a:rPr lang="pl-PL" dirty="0" err="1"/>
              <a:t>np.linspace</a:t>
            </a:r>
            <a:r>
              <a:rPr lang="pl-PL" dirty="0"/>
              <a:t>(0, 1, </a:t>
            </a:r>
            <a:r>
              <a:rPr lang="pl-PL" dirty="0" err="1"/>
              <a:t>nx</a:t>
            </a:r>
            <a:r>
              <a:rPr lang="pl-PL" dirty="0"/>
              <a:t>)</a:t>
            </a:r>
          </a:p>
          <a:p>
            <a:r>
              <a:rPr lang="pl-PL" dirty="0"/>
              <a:t>&gt;&gt;&gt; y = </a:t>
            </a:r>
            <a:r>
              <a:rPr lang="pl-PL" dirty="0" err="1"/>
              <a:t>np.linspace</a:t>
            </a:r>
            <a:r>
              <a:rPr lang="pl-PL" dirty="0"/>
              <a:t>(0, 1, </a:t>
            </a:r>
            <a:r>
              <a:rPr lang="pl-PL" dirty="0" err="1"/>
              <a:t>ny</a:t>
            </a:r>
            <a:r>
              <a:rPr lang="pl-PL" dirty="0"/>
              <a:t>)</a:t>
            </a:r>
          </a:p>
          <a:p>
            <a:r>
              <a:rPr lang="pl-PL" dirty="0"/>
              <a:t>&gt;&gt;&gt; xv, </a:t>
            </a:r>
            <a:r>
              <a:rPr lang="pl-PL" dirty="0" err="1"/>
              <a:t>yv</a:t>
            </a:r>
            <a:r>
              <a:rPr lang="pl-PL" dirty="0"/>
              <a:t> = </a:t>
            </a:r>
            <a:r>
              <a:rPr lang="pl-PL" dirty="0" err="1"/>
              <a:t>meshgrid</a:t>
            </a:r>
            <a:r>
              <a:rPr lang="pl-PL" dirty="0"/>
              <a:t>(x, y)</a:t>
            </a:r>
          </a:p>
          <a:p>
            <a:r>
              <a:rPr lang="pl-PL" dirty="0"/>
              <a:t>&gt;&gt;&gt; xv</a:t>
            </a:r>
          </a:p>
          <a:p>
            <a:r>
              <a:rPr lang="pl-PL" dirty="0" err="1"/>
              <a:t>array</a:t>
            </a:r>
            <a:r>
              <a:rPr lang="pl-PL" dirty="0"/>
              <a:t>([[ 0. ,  0.5,  1. ],</a:t>
            </a:r>
          </a:p>
          <a:p>
            <a:r>
              <a:rPr lang="pl-PL" dirty="0"/>
              <a:t>       [ 0. ,  0.5,  1. ]])</a:t>
            </a:r>
          </a:p>
          <a:p>
            <a:r>
              <a:rPr lang="pl-PL" dirty="0"/>
              <a:t>&gt;&gt;&gt; </a:t>
            </a:r>
            <a:r>
              <a:rPr lang="pl-PL" dirty="0" err="1"/>
              <a:t>yv</a:t>
            </a:r>
            <a:endParaRPr lang="pl-PL" dirty="0"/>
          </a:p>
          <a:p>
            <a:r>
              <a:rPr lang="pl-PL" dirty="0" err="1"/>
              <a:t>array</a:t>
            </a:r>
            <a:r>
              <a:rPr lang="pl-PL" dirty="0"/>
              <a:t>([[ 0.,  0.,  0.],</a:t>
            </a:r>
          </a:p>
          <a:p>
            <a:r>
              <a:rPr lang="pl-PL" dirty="0"/>
              <a:t>       [ 1.,  1.,  1.]])</a:t>
            </a:r>
          </a:p>
          <a:p>
            <a:r>
              <a:rPr lang="pl-PL" dirty="0"/>
              <a:t>&gt;&gt;&gt; xv, </a:t>
            </a:r>
            <a:r>
              <a:rPr lang="pl-PL" dirty="0" err="1"/>
              <a:t>yv</a:t>
            </a:r>
            <a:r>
              <a:rPr lang="pl-PL" dirty="0"/>
              <a:t> = </a:t>
            </a:r>
            <a:r>
              <a:rPr lang="pl-PL" dirty="0" err="1"/>
              <a:t>meshgrid</a:t>
            </a:r>
            <a:r>
              <a:rPr lang="pl-PL" dirty="0"/>
              <a:t>(x, y, </a:t>
            </a:r>
            <a:r>
              <a:rPr lang="pl-PL" dirty="0" err="1"/>
              <a:t>sparse</a:t>
            </a:r>
            <a:r>
              <a:rPr lang="pl-PL" dirty="0"/>
              <a:t>=True)  # </a:t>
            </a:r>
            <a:r>
              <a:rPr lang="pl-PL" dirty="0" err="1"/>
              <a:t>make</a:t>
            </a:r>
            <a:r>
              <a:rPr lang="pl-PL" dirty="0"/>
              <a:t> </a:t>
            </a:r>
            <a:r>
              <a:rPr lang="pl-PL" dirty="0" err="1"/>
              <a:t>sparse</a:t>
            </a:r>
            <a:r>
              <a:rPr lang="pl-PL" dirty="0"/>
              <a:t> </a:t>
            </a:r>
            <a:r>
              <a:rPr lang="pl-PL" dirty="0" err="1"/>
              <a:t>output</a:t>
            </a:r>
            <a:r>
              <a:rPr lang="pl-PL" dirty="0"/>
              <a:t> </a:t>
            </a:r>
            <a:r>
              <a:rPr lang="pl-PL" dirty="0" err="1"/>
              <a:t>arrays</a:t>
            </a:r>
            <a:endParaRPr lang="pl-PL" dirty="0"/>
          </a:p>
          <a:p>
            <a:r>
              <a:rPr lang="pl-PL" dirty="0"/>
              <a:t>&gt;&gt;&gt; xv</a:t>
            </a:r>
          </a:p>
          <a:p>
            <a:r>
              <a:rPr lang="pl-PL" dirty="0" err="1"/>
              <a:t>array</a:t>
            </a:r>
            <a:r>
              <a:rPr lang="pl-PL" dirty="0"/>
              <a:t>([[ 0. ,  0.5,  1. ]])</a:t>
            </a:r>
          </a:p>
          <a:p>
            <a:r>
              <a:rPr lang="pl-PL" dirty="0"/>
              <a:t>&gt;&gt;&gt; </a:t>
            </a:r>
            <a:r>
              <a:rPr lang="pl-PL" dirty="0" err="1"/>
              <a:t>yv</a:t>
            </a:r>
            <a:endParaRPr lang="pl-PL" dirty="0"/>
          </a:p>
          <a:p>
            <a:r>
              <a:rPr lang="pl-PL" dirty="0" err="1"/>
              <a:t>array</a:t>
            </a:r>
            <a:r>
              <a:rPr lang="pl-PL" dirty="0"/>
              <a:t>([[ 0.],</a:t>
            </a:r>
          </a:p>
          <a:p>
            <a:r>
              <a:rPr lang="pl-PL" dirty="0"/>
              <a:t>       [ 1.]])</a:t>
            </a:r>
            <a:endParaRPr lang="en-US" dirty="0"/>
          </a:p>
          <a:p>
            <a:endParaRPr lang="en-US" dirty="0"/>
          </a:p>
          <a:p>
            <a:endParaRPr lang="en-US" dirty="0"/>
          </a:p>
          <a:p>
            <a:r>
              <a:rPr lang="en-US" dirty="0"/>
              <a:t>---------------</a:t>
            </a:r>
          </a:p>
          <a:p>
            <a:r>
              <a:rPr lang="en-US" dirty="0"/>
              <a:t>What does the c underscore expression `c_` do exactly?</a:t>
            </a:r>
          </a:p>
          <a:p>
            <a:endParaRPr lang="en-US" dirty="0"/>
          </a:p>
          <a:p>
            <a:r>
              <a:rPr lang="en-US" dirty="0"/>
              <a:t>In [2]: c_?</a:t>
            </a:r>
          </a:p>
          <a:p>
            <a:r>
              <a:rPr lang="en-US" dirty="0"/>
              <a:t>Type:       </a:t>
            </a:r>
            <a:r>
              <a:rPr lang="en-US" dirty="0" err="1"/>
              <a:t>CClass</a:t>
            </a:r>
            <a:endParaRPr lang="en-US" dirty="0"/>
          </a:p>
          <a:p>
            <a:r>
              <a:rPr lang="en-US" dirty="0"/>
              <a:t>Base Class: &lt;class '</a:t>
            </a:r>
            <a:r>
              <a:rPr lang="en-US" dirty="0" err="1"/>
              <a:t>numpy.lib.index_tricks.CClass</a:t>
            </a:r>
            <a:r>
              <a:rPr lang="en-US" dirty="0"/>
              <a:t>'&gt;</a:t>
            </a:r>
          </a:p>
          <a:p>
            <a:r>
              <a:rPr lang="en-US" dirty="0"/>
              <a:t>String Form:&lt;</a:t>
            </a:r>
            <a:r>
              <a:rPr lang="en-US" dirty="0" err="1"/>
              <a:t>numpy.lib.index_tricks.CClass</a:t>
            </a:r>
            <a:r>
              <a:rPr lang="en-US" dirty="0"/>
              <a:t> object at 0x9a848cc&gt;</a:t>
            </a:r>
          </a:p>
          <a:p>
            <a:r>
              <a:rPr lang="en-US" dirty="0"/>
              <a:t>Namespace:  Interactive</a:t>
            </a:r>
          </a:p>
          <a:p>
            <a:r>
              <a:rPr lang="en-US" dirty="0"/>
              <a:t>Length:     0</a:t>
            </a:r>
          </a:p>
          <a:p>
            <a:r>
              <a:rPr lang="en-US" dirty="0"/>
              <a:t>File:       /</a:t>
            </a:r>
            <a:r>
              <a:rPr lang="en-US" dirty="0" err="1"/>
              <a:t>usr</a:t>
            </a:r>
            <a:r>
              <a:rPr lang="en-US" dirty="0"/>
              <a:t>/lib/python2.7/</a:t>
            </a:r>
            <a:r>
              <a:rPr lang="en-US" dirty="0" err="1"/>
              <a:t>dist</a:t>
            </a:r>
            <a:r>
              <a:rPr lang="en-US" dirty="0"/>
              <a:t>-packages/</a:t>
            </a:r>
            <a:r>
              <a:rPr lang="en-US" dirty="0" err="1"/>
              <a:t>numpy</a:t>
            </a:r>
            <a:r>
              <a:rPr lang="en-US" dirty="0"/>
              <a:t>/lib/</a:t>
            </a:r>
            <a:r>
              <a:rPr lang="en-US" dirty="0" err="1"/>
              <a:t>index_tricks.py</a:t>
            </a:r>
            <a:endParaRPr lang="en-US" dirty="0"/>
          </a:p>
          <a:p>
            <a:r>
              <a:rPr lang="en-US" dirty="0" err="1"/>
              <a:t>Docstring</a:t>
            </a:r>
            <a:r>
              <a:rPr lang="en-US" dirty="0"/>
              <a:t>:</a:t>
            </a:r>
          </a:p>
          <a:p>
            <a:r>
              <a:rPr lang="en-US" dirty="0"/>
              <a:t>Translates slice objects to concatenation along the second axis.</a:t>
            </a:r>
          </a:p>
          <a:p>
            <a:endParaRPr lang="en-US" dirty="0"/>
          </a:p>
          <a:p>
            <a:r>
              <a:rPr lang="en-US" dirty="0"/>
              <a:t>This is short-hand for ``</a:t>
            </a:r>
            <a:r>
              <a:rPr lang="en-US" dirty="0" err="1"/>
              <a:t>np.r</a:t>
            </a:r>
            <a:r>
              <a:rPr lang="en-US" dirty="0"/>
              <a:t>_['-1,2,0', index expression]``, which is</a:t>
            </a:r>
          </a:p>
          <a:p>
            <a:r>
              <a:rPr lang="en-US" dirty="0"/>
              <a:t>useful because of its common occurrence. In particular, arrays will be</a:t>
            </a:r>
          </a:p>
          <a:p>
            <a:r>
              <a:rPr lang="en-US" dirty="0"/>
              <a:t>stacked along their last axis after being upgraded to at least 2-D with</a:t>
            </a:r>
          </a:p>
          <a:p>
            <a:r>
              <a:rPr lang="en-US" dirty="0"/>
              <a:t>1's post-pended to the shape (column vectors made out of 1-D arrays).</a:t>
            </a:r>
          </a:p>
          <a:p>
            <a:endParaRPr lang="en-US" dirty="0"/>
          </a:p>
          <a:p>
            <a:r>
              <a:rPr lang="en-US" dirty="0"/>
              <a:t>For detailed documentation, see `r_`.</a:t>
            </a:r>
          </a:p>
          <a:p>
            <a:endParaRPr lang="en-US" dirty="0"/>
          </a:p>
          <a:p>
            <a:r>
              <a:rPr lang="en-US" dirty="0"/>
              <a:t>Examples</a:t>
            </a:r>
          </a:p>
          <a:p>
            <a:r>
              <a:rPr lang="en-US" dirty="0"/>
              <a:t>--------</a:t>
            </a:r>
          </a:p>
          <a:p>
            <a:r>
              <a:rPr lang="en-US" dirty="0"/>
              <a:t>&gt;&gt;&gt; </a:t>
            </a:r>
            <a:r>
              <a:rPr lang="en-US" dirty="0" err="1"/>
              <a:t>np.c</a:t>
            </a:r>
            <a:r>
              <a:rPr lang="en-US" dirty="0"/>
              <a:t>_[</a:t>
            </a:r>
            <a:r>
              <a:rPr lang="en-US" dirty="0" err="1"/>
              <a:t>np.array</a:t>
            </a:r>
            <a:r>
              <a:rPr lang="en-US" dirty="0"/>
              <a:t>([[1,2,3]]), 0, 0, </a:t>
            </a:r>
            <a:r>
              <a:rPr lang="en-US" dirty="0" err="1"/>
              <a:t>np.array</a:t>
            </a:r>
            <a:r>
              <a:rPr lang="en-US" dirty="0"/>
              <a:t>([[4,5,6]])]</a:t>
            </a:r>
          </a:p>
          <a:p>
            <a:r>
              <a:rPr lang="en-US" dirty="0"/>
              <a:t>array([[1, 2, 3, 0, 0, 4, 5, 6]])</a:t>
            </a:r>
          </a:p>
          <a:p>
            <a:endParaRPr lang="en-US" dirty="0"/>
          </a:p>
          <a:p>
            <a:r>
              <a:rPr lang="en-US" dirty="0"/>
              <a:t>Would normally</a:t>
            </a:r>
            <a:r>
              <a:rPr lang="en-US" baseline="0" dirty="0"/>
              <a:t> be: </a:t>
            </a:r>
          </a:p>
          <a:p>
            <a:r>
              <a:rPr lang="en-US" baseline="0" dirty="0"/>
              <a:t>1 2 3</a:t>
            </a:r>
          </a:p>
          <a:p>
            <a:r>
              <a:rPr lang="en-US" baseline="0" dirty="0"/>
              <a:t>0</a:t>
            </a:r>
          </a:p>
          <a:p>
            <a:r>
              <a:rPr lang="en-US" baseline="0" dirty="0"/>
              <a:t>0</a:t>
            </a:r>
          </a:p>
          <a:p>
            <a:r>
              <a:rPr lang="en-US" baseline="0" dirty="0"/>
              <a:t>4 5 6</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18</a:t>
            </a:fld>
            <a:endParaRPr lang="en-US"/>
          </a:p>
        </p:txBody>
      </p:sp>
    </p:spTree>
    <p:extLst>
      <p:ext uri="{BB962C8B-B14F-4D97-AF65-F5344CB8AC3E}">
        <p14:creationId xmlns:p14="http://schemas.microsoft.com/office/powerpoint/2010/main" val="412580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learning model that summarizes data with a set of parameters of fixed size (independent of the number of training examples) is called a parametric model. No matter how much data you throw at a parametric model, it won’t change its mind about how many parameters it needs.</a:t>
            </a:r>
          </a:p>
          <a:p>
            <a:endParaRPr lang="en-US" dirty="0"/>
          </a:p>
          <a:p>
            <a:r>
              <a:rPr lang="en-US" dirty="0"/>
              <a:t>— Artificial Intelligence: A Modern Approach, page 737</a:t>
            </a:r>
          </a:p>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20</a:t>
            </a:fld>
            <a:endParaRPr lang="en-US"/>
          </a:p>
        </p:txBody>
      </p:sp>
    </p:spTree>
    <p:extLst>
      <p:ext uri="{BB962C8B-B14F-4D97-AF65-F5344CB8AC3E}">
        <p14:creationId xmlns:p14="http://schemas.microsoft.com/office/powerpoint/2010/main" val="195513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a:xfrm>
            <a:off x="8191052" y="6511225"/>
            <a:ext cx="641668"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684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70070"/>
            <a:ext cx="8229600" cy="488669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0" y="6156764"/>
            <a:ext cx="9144000" cy="702551"/>
            <a:chOff x="0" y="-120393"/>
            <a:chExt cx="9144000" cy="702551"/>
          </a:xfrm>
        </p:grpSpPr>
        <p:pic>
          <p:nvPicPr>
            <p:cNvPr id="5" name="Picture 4" descr="data.jpg"/>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0" y="-120393"/>
              <a:ext cx="9144000" cy="702551"/>
            </a:xfrm>
            <a:prstGeom prst="rect">
              <a:avLst/>
            </a:prstGeom>
          </p:spPr>
        </p:pic>
        <p:sp>
          <p:nvSpPr>
            <p:cNvPr id="6" name="TextBox 5"/>
            <p:cNvSpPr txBox="1"/>
            <p:nvPr/>
          </p:nvSpPr>
          <p:spPr>
            <a:xfrm>
              <a:off x="158760" y="-17641"/>
              <a:ext cx="2416643" cy="543738"/>
            </a:xfrm>
            <a:prstGeom prst="rect">
              <a:avLst/>
            </a:prstGeom>
            <a:solidFill>
              <a:schemeClr val="dk1">
                <a:alpha val="6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800" dirty="0">
                  <a:latin typeface="Courier New"/>
                  <a:cs typeface="Courier New"/>
                </a:rPr>
                <a:t>Data</a:t>
              </a:r>
              <a:r>
                <a:rPr lang="en-US" sz="2800" dirty="0">
                  <a:latin typeface="Arial Narrow"/>
                  <a:cs typeface="Arial Narrow"/>
                </a:rPr>
                <a:t> </a:t>
              </a:r>
              <a:r>
                <a:rPr lang="en-US" sz="4400" baseline="30000" dirty="0">
                  <a:latin typeface="Courier New"/>
                  <a:cs typeface="Courier New"/>
                </a:rPr>
                <a:t>X</a:t>
              </a:r>
              <a:endParaRPr lang="en-US" sz="1000" dirty="0">
                <a:latin typeface="Courier New"/>
                <a:cs typeface="Courier New"/>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5.em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hyperlink" Target="https://bcourses.berkeley.edu/courses/1453965/pages/cs294-129-designing-visualizing-and-understanding-deep-neural-networks" TargetMode="External"/><Relationship Id="rId4" Type="http://schemas.openxmlformats.org/officeDocument/2006/relationships/hyperlink" Target="http://cs231n.stanford.edu/"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at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extBox 4"/>
          <p:cNvSpPr txBox="1"/>
          <p:nvPr/>
        </p:nvSpPr>
        <p:spPr>
          <a:xfrm>
            <a:off x="313215" y="5381527"/>
            <a:ext cx="8207938" cy="1538883"/>
          </a:xfrm>
          <a:prstGeom prst="rect">
            <a:avLst/>
          </a:prstGeom>
          <a:solidFill>
            <a:schemeClr val="tx1">
              <a:alpha val="21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r>
              <a:rPr lang="en-US" sz="1600" dirty="0">
                <a:solidFill>
                  <a:schemeClr val="bg1"/>
                </a:solidFill>
                <a:latin typeface="Helvetica Neue Light"/>
                <a:cs typeface="Helvetica Neue Light"/>
              </a:rPr>
              <a:t>Ikhlaq Sidhu </a:t>
            </a:r>
            <a:br>
              <a:rPr lang="en-US" sz="1600" dirty="0">
                <a:solidFill>
                  <a:schemeClr val="bg1"/>
                </a:solidFill>
                <a:latin typeface="Helvetica Neue Light"/>
                <a:cs typeface="Helvetica Neue Light"/>
              </a:rPr>
            </a:br>
            <a:r>
              <a:rPr lang="en-US" sz="1600" dirty="0">
                <a:solidFill>
                  <a:schemeClr val="bg1"/>
                </a:solidFill>
                <a:latin typeface="Helvetica Neue Light"/>
                <a:cs typeface="Helvetica Neue Light"/>
              </a:rPr>
              <a:t>Chief Scientist &amp; Founding Director, </a:t>
            </a:r>
            <a:br>
              <a:rPr lang="en-US" sz="1600" dirty="0">
                <a:solidFill>
                  <a:schemeClr val="bg1"/>
                </a:solidFill>
                <a:latin typeface="Helvetica Neue Light"/>
                <a:cs typeface="Helvetica Neue Light"/>
              </a:rPr>
            </a:br>
            <a:r>
              <a:rPr lang="en-US" sz="1600" dirty="0" err="1">
                <a:solidFill>
                  <a:schemeClr val="bg1"/>
                </a:solidFill>
                <a:latin typeface="Helvetica Neue Light"/>
                <a:cs typeface="Helvetica Neue Light"/>
              </a:rPr>
              <a:t>Sutardja</a:t>
            </a:r>
            <a:r>
              <a:rPr lang="en-US" sz="1600" dirty="0">
                <a:solidFill>
                  <a:schemeClr val="bg1"/>
                </a:solidFill>
                <a:latin typeface="Helvetica Neue Light"/>
                <a:cs typeface="Helvetica Neue Light"/>
              </a:rPr>
              <a:t> </a:t>
            </a:r>
            <a:r>
              <a:rPr lang="en-US" sz="1600" dirty="0">
                <a:solidFill>
                  <a:schemeClr val="bg1"/>
                </a:solidFill>
                <a:latin typeface="Helvetica Neue Light"/>
                <a:ea typeface="ＭＳ Ｐゴシック" charset="-128"/>
                <a:cs typeface="Helvetica Neue Light"/>
              </a:rPr>
              <a:t>Center for Entrepreneurship &amp; Technology</a:t>
            </a:r>
            <a:br>
              <a:rPr lang="en-US" sz="1600" dirty="0">
                <a:solidFill>
                  <a:schemeClr val="bg1"/>
                </a:solidFill>
                <a:latin typeface="Helvetica Neue Light"/>
                <a:ea typeface="ＭＳ Ｐゴシック" charset="-128"/>
                <a:cs typeface="Helvetica Neue Light"/>
              </a:rPr>
            </a:br>
            <a:r>
              <a:rPr lang="en-US" sz="1600" dirty="0">
                <a:solidFill>
                  <a:schemeClr val="bg1"/>
                </a:solidFill>
                <a:latin typeface="Helvetica Neue Light"/>
                <a:ea typeface="ＭＳ Ｐゴシック" charset="-128"/>
                <a:cs typeface="Helvetica Neue Light"/>
              </a:rPr>
              <a:t>IEOR Emerging Area Professor Award, UC Berkeley</a:t>
            </a:r>
            <a:endParaRPr lang="en-US" sz="1600" dirty="0">
              <a:solidFill>
                <a:schemeClr val="bg1"/>
              </a:solidFill>
              <a:latin typeface="Helvetica Neue Light"/>
              <a:cs typeface="Helvetica Neue Light"/>
            </a:endParaRPr>
          </a:p>
        </p:txBody>
      </p:sp>
      <p:sp>
        <p:nvSpPr>
          <p:cNvPr id="6" name="TextBox 5"/>
          <p:cNvSpPr txBox="1"/>
          <p:nvPr/>
        </p:nvSpPr>
        <p:spPr>
          <a:xfrm>
            <a:off x="5944591" y="325795"/>
            <a:ext cx="1297250" cy="400110"/>
          </a:xfrm>
          <a:prstGeom prst="rect">
            <a:avLst/>
          </a:prstGeom>
          <a:noFill/>
        </p:spPr>
        <p:txBody>
          <a:bodyPr wrap="none" rtlCol="0">
            <a:spAutoFit/>
          </a:bodyPr>
          <a:lstStyle/>
          <a:p>
            <a:r>
              <a:rPr lang="en-US" sz="2000" dirty="0"/>
              <a:t>About Me:</a:t>
            </a:r>
          </a:p>
        </p:txBody>
      </p:sp>
      <p:sp>
        <p:nvSpPr>
          <p:cNvPr id="3" name="Title 2"/>
          <p:cNvSpPr>
            <a:spLocks noGrp="1"/>
          </p:cNvSpPr>
          <p:nvPr>
            <p:ph type="ctrTitle"/>
          </p:nvPr>
        </p:nvSpPr>
        <p:spPr>
          <a:xfrm>
            <a:off x="748753" y="2248140"/>
            <a:ext cx="7772400" cy="1470025"/>
          </a:xfrm>
          <a:solidFill>
            <a:schemeClr val="dk1">
              <a:alpha val="74000"/>
            </a:schemeClr>
          </a:solidFill>
        </p:spPr>
        <p:style>
          <a:lnRef idx="2">
            <a:schemeClr val="dk1">
              <a:shade val="50000"/>
            </a:schemeClr>
          </a:lnRef>
          <a:fillRef idx="1">
            <a:schemeClr val="dk1"/>
          </a:fillRef>
          <a:effectRef idx="0">
            <a:schemeClr val="dk1"/>
          </a:effectRef>
          <a:fontRef idx="minor">
            <a:schemeClr val="lt1"/>
          </a:fontRef>
        </p:style>
        <p:txBody>
          <a:bodyPr/>
          <a:lstStyle/>
          <a:p>
            <a:r>
              <a:rPr lang="en-US" dirty="0"/>
              <a:t>Data-X : Machine Learning (Classification)</a:t>
            </a:r>
            <a:br>
              <a:rPr lang="en-US" dirty="0"/>
            </a:br>
            <a:r>
              <a:rPr lang="en-US" sz="2000" dirty="0"/>
              <a:t>Ikhlaq Sidhu, Kevin </a:t>
            </a:r>
            <a:r>
              <a:rPr lang="en-US" sz="2000" dirty="0" err="1"/>
              <a:t>Bozhe</a:t>
            </a:r>
            <a:r>
              <a:rPr lang="en-US" sz="2000" dirty="0"/>
              <a:t> Li </a:t>
            </a:r>
          </a:p>
        </p:txBody>
      </p:sp>
      <p:sp>
        <p:nvSpPr>
          <p:cNvPr id="10" name="TextBox 9"/>
          <p:cNvSpPr txBox="1"/>
          <p:nvPr/>
        </p:nvSpPr>
        <p:spPr>
          <a:xfrm>
            <a:off x="227166" y="231586"/>
            <a:ext cx="3880743" cy="1200329"/>
          </a:xfrm>
          <a:prstGeom prst="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a:latin typeface="Courier New"/>
                <a:cs typeface="Courier New"/>
              </a:rPr>
              <a:t>Data</a:t>
            </a:r>
            <a:r>
              <a:rPr lang="en-US" sz="5400" dirty="0">
                <a:latin typeface="Arial Narrow"/>
                <a:cs typeface="Arial Narrow"/>
              </a:rPr>
              <a:t> </a:t>
            </a:r>
            <a:r>
              <a:rPr lang="en-US" sz="8000" baseline="30000" dirty="0">
                <a:latin typeface="Courier New"/>
                <a:cs typeface="Courier New"/>
              </a:rPr>
              <a:t>X</a:t>
            </a:r>
            <a:r>
              <a:rPr lang="en-US" sz="5400" dirty="0">
                <a:latin typeface="Courier New"/>
                <a:cs typeface="Courier New"/>
              </a:rPr>
              <a:t/>
            </a:r>
            <a:br>
              <a:rPr lang="en-US" sz="5400" dirty="0">
                <a:latin typeface="Courier New"/>
                <a:cs typeface="Courier New"/>
              </a:rPr>
            </a:br>
            <a:endParaRPr lang="en-US" dirty="0">
              <a:latin typeface="Optima"/>
              <a:cs typeface="Optima"/>
            </a:endParaRPr>
          </a:p>
        </p:txBody>
      </p:sp>
    </p:spTree>
    <p:extLst>
      <p:ext uri="{BB962C8B-B14F-4D97-AF65-F5344CB8AC3E}">
        <p14:creationId xmlns:p14="http://schemas.microsoft.com/office/powerpoint/2010/main" val="868216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588"/>
            <a:ext cx="8229600" cy="1165482"/>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a:t>Example: Logistic Regression</a:t>
            </a:r>
            <a:br>
              <a:rPr lang="en-US" dirty="0"/>
            </a:br>
            <a:r>
              <a:rPr lang="en-US" dirty="0"/>
              <a:t>We use Logistic Regression because </a:t>
            </a:r>
            <a:br>
              <a:rPr lang="en-US" dirty="0"/>
            </a:br>
            <a:r>
              <a:rPr lang="en-US" dirty="0"/>
              <a:t>a line is not a good estimator for binary results (classification)</a:t>
            </a:r>
          </a:p>
        </p:txBody>
      </p:sp>
      <p:pic>
        <p:nvPicPr>
          <p:cNvPr id="4" name="Picture 3" descr="sphx_glr_plot_logistic_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318" y="1270070"/>
            <a:ext cx="5504780" cy="4128586"/>
          </a:xfrm>
          <a:prstGeom prst="rect">
            <a:avLst/>
          </a:prstGeom>
        </p:spPr>
      </p:pic>
    </p:spTree>
    <p:extLst>
      <p:ext uri="{BB962C8B-B14F-4D97-AF65-F5344CB8AC3E}">
        <p14:creationId xmlns:p14="http://schemas.microsoft.com/office/powerpoint/2010/main" val="2882664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287"/>
            <a:ext cx="8229600" cy="668408"/>
          </a:xfrm>
        </p:spPr>
        <p:txBody>
          <a:bodyPr/>
          <a:lstStyle/>
          <a:p>
            <a:r>
              <a:rPr lang="en-US" dirty="0"/>
              <a:t>The </a:t>
            </a:r>
            <a:r>
              <a:rPr lang="en-US" dirty="0" err="1"/>
              <a:t>logit</a:t>
            </a:r>
            <a:r>
              <a:rPr lang="en-US" dirty="0"/>
              <a:t> function is a better fit for binary results</a:t>
            </a:r>
          </a:p>
        </p:txBody>
      </p:sp>
      <p:pic>
        <p:nvPicPr>
          <p:cNvPr id="6" name="Picture 5"/>
          <p:cNvPicPr>
            <a:picLocks noChangeAspect="1"/>
          </p:cNvPicPr>
          <p:nvPr/>
        </p:nvPicPr>
        <p:blipFill rotWithShape="1">
          <a:blip r:embed="rId2"/>
          <a:srcRect b="17512"/>
          <a:stretch/>
        </p:blipFill>
        <p:spPr>
          <a:xfrm>
            <a:off x="5263335" y="778695"/>
            <a:ext cx="3575377" cy="2382551"/>
          </a:xfrm>
          <a:prstGeom prst="rect">
            <a:avLst/>
          </a:prstGeom>
        </p:spPr>
      </p:pic>
      <p:pic>
        <p:nvPicPr>
          <p:cNvPr id="7" name="Picture 6"/>
          <p:cNvPicPr>
            <a:picLocks noChangeAspect="1"/>
          </p:cNvPicPr>
          <p:nvPr/>
        </p:nvPicPr>
        <p:blipFill>
          <a:blip r:embed="rId3"/>
          <a:stretch>
            <a:fillRect/>
          </a:stretch>
        </p:blipFill>
        <p:spPr>
          <a:xfrm>
            <a:off x="329388" y="1606909"/>
            <a:ext cx="2917896" cy="836463"/>
          </a:xfrm>
          <a:prstGeom prst="rect">
            <a:avLst/>
          </a:prstGeom>
        </p:spPr>
      </p:pic>
      <p:sp>
        <p:nvSpPr>
          <p:cNvPr id="8" name="TextBox 7"/>
          <p:cNvSpPr txBox="1"/>
          <p:nvPr/>
        </p:nvSpPr>
        <p:spPr>
          <a:xfrm>
            <a:off x="329388" y="1020702"/>
            <a:ext cx="4345510" cy="3139321"/>
          </a:xfrm>
          <a:prstGeom prst="rect">
            <a:avLst/>
          </a:prstGeom>
          <a:noFill/>
        </p:spPr>
        <p:txBody>
          <a:bodyPr wrap="none" rtlCol="0">
            <a:spAutoFit/>
          </a:bodyPr>
          <a:lstStyle/>
          <a:p>
            <a:r>
              <a:rPr lang="en-US" dirty="0"/>
              <a:t>This function is a better fit for binary results:</a:t>
            </a:r>
          </a:p>
          <a:p>
            <a:endParaRPr lang="en-US" dirty="0"/>
          </a:p>
          <a:p>
            <a:endParaRPr lang="en-US" dirty="0"/>
          </a:p>
          <a:p>
            <a:endParaRPr lang="en-US" dirty="0"/>
          </a:p>
          <a:p>
            <a:endParaRPr lang="en-US" dirty="0"/>
          </a:p>
          <a:p>
            <a:r>
              <a:rPr lang="en-US" dirty="0"/>
              <a:t/>
            </a:r>
            <a:br>
              <a:rPr lang="en-US" dirty="0"/>
            </a:br>
            <a:r>
              <a:rPr lang="en-US" dirty="0"/>
              <a:t>This function results in (0,1) </a:t>
            </a:r>
            <a:br>
              <a:rPr lang="en-US" dirty="0"/>
            </a:br>
            <a:r>
              <a:rPr lang="en-US" dirty="0"/>
              <a:t>for all real numbers (like a probability)</a:t>
            </a:r>
          </a:p>
          <a:p>
            <a:endParaRPr lang="en-US" dirty="0"/>
          </a:p>
          <a:p>
            <a:endParaRPr lang="en-US" dirty="0"/>
          </a:p>
          <a:p>
            <a:endParaRPr lang="en-US" dirty="0"/>
          </a:p>
        </p:txBody>
      </p:sp>
      <p:sp>
        <p:nvSpPr>
          <p:cNvPr id="10" name="TextBox 9"/>
          <p:cNvSpPr txBox="1"/>
          <p:nvPr/>
        </p:nvSpPr>
        <p:spPr>
          <a:xfrm>
            <a:off x="393393" y="3464382"/>
            <a:ext cx="2205239" cy="923330"/>
          </a:xfrm>
          <a:prstGeom prst="rect">
            <a:avLst/>
          </a:prstGeom>
          <a:noFill/>
        </p:spPr>
        <p:txBody>
          <a:bodyPr wrap="none" rtlCol="0">
            <a:spAutoFit/>
          </a:bodyPr>
          <a:lstStyle/>
          <a:p>
            <a:r>
              <a:rPr lang="en-US" dirty="0"/>
              <a:t>And if t has this form:</a:t>
            </a:r>
          </a:p>
          <a:p>
            <a:endParaRPr lang="en-US" dirty="0"/>
          </a:p>
          <a:p>
            <a:r>
              <a:rPr lang="en-US" dirty="0"/>
              <a:t>t = w</a:t>
            </a:r>
            <a:r>
              <a:rPr lang="en-US" baseline="-25000" dirty="0"/>
              <a:t>0</a:t>
            </a:r>
            <a:r>
              <a:rPr lang="en-US" dirty="0"/>
              <a:t>  + x</a:t>
            </a:r>
            <a:r>
              <a:rPr lang="en-US" baseline="-25000" dirty="0"/>
              <a:t>1</a:t>
            </a:r>
            <a:r>
              <a:rPr lang="en-US" dirty="0"/>
              <a:t>w</a:t>
            </a:r>
            <a:r>
              <a:rPr lang="en-US" baseline="-25000" dirty="0"/>
              <a:t>1</a:t>
            </a:r>
            <a:r>
              <a:rPr lang="en-US" dirty="0"/>
              <a:t> </a:t>
            </a:r>
          </a:p>
        </p:txBody>
      </p:sp>
      <p:sp>
        <p:nvSpPr>
          <p:cNvPr id="4" name="TextBox 3"/>
          <p:cNvSpPr txBox="1"/>
          <p:nvPr/>
        </p:nvSpPr>
        <p:spPr>
          <a:xfrm>
            <a:off x="3524915" y="1673757"/>
            <a:ext cx="1250237" cy="646331"/>
          </a:xfrm>
          <a:prstGeom prst="rect">
            <a:avLst/>
          </a:prstGeom>
          <a:noFill/>
        </p:spPr>
        <p:txBody>
          <a:bodyPr wrap="none" rtlCol="0">
            <a:spAutoFit/>
          </a:bodyPr>
          <a:lstStyle/>
          <a:p>
            <a:r>
              <a:rPr lang="en-US" dirty="0"/>
              <a:t>Large t -&gt; 1</a:t>
            </a:r>
          </a:p>
          <a:p>
            <a:r>
              <a:rPr lang="en-US" dirty="0"/>
              <a:t>Small t -&gt; 0 </a:t>
            </a:r>
          </a:p>
        </p:txBody>
      </p:sp>
      <p:sp>
        <p:nvSpPr>
          <p:cNvPr id="14" name="TextBox 13"/>
          <p:cNvSpPr txBox="1"/>
          <p:nvPr/>
        </p:nvSpPr>
        <p:spPr>
          <a:xfrm>
            <a:off x="517979" y="1783636"/>
            <a:ext cx="47241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f(t) </a:t>
            </a:r>
          </a:p>
        </p:txBody>
      </p:sp>
      <p:sp>
        <p:nvSpPr>
          <p:cNvPr id="15" name="TextBox 14"/>
          <p:cNvSpPr txBox="1"/>
          <p:nvPr/>
        </p:nvSpPr>
        <p:spPr>
          <a:xfrm>
            <a:off x="4522781" y="4026664"/>
            <a:ext cx="1481107" cy="369332"/>
          </a:xfrm>
          <a:prstGeom prst="rect">
            <a:avLst/>
          </a:prstGeom>
          <a:noFill/>
        </p:spPr>
        <p:txBody>
          <a:bodyPr wrap="none" rtlCol="0">
            <a:spAutoFit/>
          </a:bodyPr>
          <a:lstStyle/>
          <a:p>
            <a:r>
              <a:rPr lang="en-US" dirty="0"/>
              <a:t>f(x</a:t>
            </a:r>
            <a:r>
              <a:rPr lang="en-US" baseline="-25000" dirty="0"/>
              <a:t>i</a:t>
            </a:r>
            <a:r>
              <a:rPr lang="en-US" dirty="0"/>
              <a:t>, w0, w1) =  </a:t>
            </a:r>
          </a:p>
        </p:txBody>
      </p:sp>
      <p:sp>
        <p:nvSpPr>
          <p:cNvPr id="17" name="TextBox 16"/>
          <p:cNvSpPr txBox="1"/>
          <p:nvPr/>
        </p:nvSpPr>
        <p:spPr>
          <a:xfrm>
            <a:off x="6956453" y="3814170"/>
            <a:ext cx="301660" cy="369332"/>
          </a:xfrm>
          <a:prstGeom prst="rect">
            <a:avLst/>
          </a:prstGeom>
          <a:noFill/>
        </p:spPr>
        <p:txBody>
          <a:bodyPr wrap="none" rtlCol="0">
            <a:spAutoFit/>
          </a:bodyPr>
          <a:lstStyle/>
          <a:p>
            <a:r>
              <a:rPr lang="en-US" dirty="0"/>
              <a:t>1</a:t>
            </a:r>
          </a:p>
        </p:txBody>
      </p:sp>
      <p:cxnSp>
        <p:nvCxnSpPr>
          <p:cNvPr id="19" name="Straight Connector 18"/>
          <p:cNvCxnSpPr/>
          <p:nvPr/>
        </p:nvCxnSpPr>
        <p:spPr>
          <a:xfrm>
            <a:off x="6271833" y="4211330"/>
            <a:ext cx="1807089" cy="0"/>
          </a:xfrm>
          <a:prstGeom prst="line">
            <a:avLst/>
          </a:prstGeom>
          <a:ln w="12700" cmpd="sng"/>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6221706" y="4263142"/>
            <a:ext cx="1641119" cy="369332"/>
          </a:xfrm>
          <a:prstGeom prst="rect">
            <a:avLst/>
          </a:prstGeom>
          <a:noFill/>
        </p:spPr>
        <p:txBody>
          <a:bodyPr wrap="none" rtlCol="0">
            <a:spAutoFit/>
          </a:bodyPr>
          <a:lstStyle/>
          <a:p>
            <a:r>
              <a:rPr lang="en-US" dirty="0"/>
              <a:t>1 + e </a:t>
            </a:r>
            <a:r>
              <a:rPr lang="en-US" baseline="30000" dirty="0"/>
              <a:t>–( w0  + x1w1)</a:t>
            </a:r>
            <a:r>
              <a:rPr lang="en-US" dirty="0"/>
              <a:t>  </a:t>
            </a:r>
          </a:p>
        </p:txBody>
      </p:sp>
      <p:sp>
        <p:nvSpPr>
          <p:cNvPr id="27" name="TextBox 26"/>
          <p:cNvSpPr txBox="1"/>
          <p:nvPr/>
        </p:nvSpPr>
        <p:spPr>
          <a:xfrm>
            <a:off x="517979" y="4831696"/>
            <a:ext cx="6438474"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Arial"/>
              <a:buChar char="•"/>
            </a:pPr>
            <a:r>
              <a:rPr lang="en-US" dirty="0"/>
              <a:t>Think of f(</a:t>
            </a:r>
            <a:r>
              <a:rPr lang="en-US" dirty="0" err="1"/>
              <a:t>x,w</a:t>
            </a:r>
            <a:r>
              <a:rPr lang="en-US" dirty="0"/>
              <a:t>) as probability y = 1 given any x</a:t>
            </a:r>
          </a:p>
          <a:p>
            <a:pPr marL="285750" indent="-285750">
              <a:buFont typeface="Arial"/>
              <a:buChar char="•"/>
            </a:pPr>
            <a:r>
              <a:rPr lang="en-US" dirty="0" err="1"/>
              <a:t>Prob</a:t>
            </a:r>
            <a:r>
              <a:rPr lang="en-US" dirty="0"/>
              <a:t> (y=1) = ½ when e </a:t>
            </a:r>
            <a:r>
              <a:rPr lang="en-US" baseline="30000" dirty="0"/>
              <a:t>–( w0  + xi,1 w1)</a:t>
            </a:r>
            <a:r>
              <a:rPr lang="en-US" dirty="0"/>
              <a:t> = 1, </a:t>
            </a:r>
            <a:r>
              <a:rPr lang="en-US" dirty="0" err="1"/>
              <a:t>ie</a:t>
            </a:r>
            <a:r>
              <a:rPr lang="en-US" dirty="0"/>
              <a:t> w</a:t>
            </a:r>
            <a:r>
              <a:rPr lang="en-US" baseline="-25000" dirty="0"/>
              <a:t>0</a:t>
            </a:r>
            <a:r>
              <a:rPr lang="en-US" dirty="0"/>
              <a:t>  + x</a:t>
            </a:r>
            <a:r>
              <a:rPr lang="en-US" baseline="-25000" dirty="0"/>
              <a:t>1</a:t>
            </a:r>
            <a:r>
              <a:rPr lang="en-US" dirty="0"/>
              <a:t>w</a:t>
            </a:r>
            <a:r>
              <a:rPr lang="en-US" baseline="-25000" dirty="0"/>
              <a:t>1</a:t>
            </a:r>
            <a:r>
              <a:rPr lang="en-US" dirty="0"/>
              <a:t> = 0</a:t>
            </a:r>
          </a:p>
          <a:p>
            <a:pPr marL="285750" indent="-285750">
              <a:buFont typeface="Arial"/>
              <a:buChar char="•"/>
            </a:pPr>
            <a:r>
              <a:rPr lang="en-US" dirty="0"/>
              <a:t>Choose w0, w1,..wd to get best fit</a:t>
            </a:r>
          </a:p>
          <a:p>
            <a:pPr marL="285750" indent="-285750">
              <a:buFont typeface="Arial"/>
              <a:buChar char="•"/>
            </a:pPr>
            <a:r>
              <a:rPr lang="en-US" dirty="0">
                <a:solidFill>
                  <a:srgbClr val="FFC000"/>
                </a:solidFill>
              </a:rPr>
              <a:t>Still need a loss function and then solve for best W</a:t>
            </a:r>
          </a:p>
        </p:txBody>
      </p:sp>
    </p:spTree>
    <p:extLst>
      <p:ext uri="{BB962C8B-B14F-4D97-AF65-F5344CB8AC3E}">
        <p14:creationId xmlns:p14="http://schemas.microsoft.com/office/powerpoint/2010/main" val="131127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435" y="447397"/>
            <a:ext cx="2727838" cy="689193"/>
          </a:xfrm>
        </p:spPr>
        <p:txBody>
          <a:bodyPr>
            <a:normAutofit/>
          </a:bodyPr>
          <a:lstStyle/>
          <a:p>
            <a:pPr marL="0" indent="0">
              <a:buNone/>
            </a:pPr>
            <a:r>
              <a:rPr lang="en-US" sz="2800" dirty="0" smtClean="0"/>
              <a:t>Cross </a:t>
            </a:r>
            <a:r>
              <a:rPr lang="en-US" sz="2800" dirty="0"/>
              <a:t>Entropy</a:t>
            </a:r>
          </a:p>
        </p:txBody>
      </p:sp>
      <p:pic>
        <p:nvPicPr>
          <p:cNvPr id="7" name="Picture 6"/>
          <p:cNvPicPr>
            <a:picLocks noChangeAspect="1"/>
          </p:cNvPicPr>
          <p:nvPr/>
        </p:nvPicPr>
        <p:blipFill>
          <a:blip r:embed="rId3"/>
          <a:stretch>
            <a:fillRect/>
          </a:stretch>
        </p:blipFill>
        <p:spPr>
          <a:xfrm>
            <a:off x="3134929" y="430099"/>
            <a:ext cx="5519206" cy="689901"/>
          </a:xfrm>
          <a:prstGeom prst="rect">
            <a:avLst/>
          </a:prstGeom>
        </p:spPr>
      </p:pic>
      <p:sp>
        <p:nvSpPr>
          <p:cNvPr id="8" name="TextBox 7"/>
          <p:cNvSpPr txBox="1"/>
          <p:nvPr/>
        </p:nvSpPr>
        <p:spPr>
          <a:xfrm>
            <a:off x="306909" y="1219958"/>
            <a:ext cx="5836448" cy="4339650"/>
          </a:xfrm>
          <a:prstGeom prst="rect">
            <a:avLst/>
          </a:prstGeom>
          <a:noFill/>
        </p:spPr>
        <p:txBody>
          <a:bodyPr wrap="square" rtlCol="0">
            <a:spAutoFit/>
          </a:bodyPr>
          <a:lstStyle/>
          <a:p>
            <a:r>
              <a:rPr lang="en-US" dirty="0" smtClean="0"/>
              <a:t>If y is -1 or +1, the we can map to </a:t>
            </a:r>
            <a:r>
              <a:rPr lang="en-US" dirty="0"/>
              <a:t>t: (like actual value y</a:t>
            </a:r>
            <a:r>
              <a:rPr lang="en-US" dirty="0" smtClean="0"/>
              <a:t>)</a:t>
            </a:r>
          </a:p>
          <a:p>
            <a:r>
              <a:rPr lang="en-US" dirty="0" smtClean="0"/>
              <a:t>t </a:t>
            </a:r>
            <a:r>
              <a:rPr lang="en-US" dirty="0"/>
              <a:t>= (1+y)/2, so t ranges from 0 to </a:t>
            </a:r>
            <a:r>
              <a:rPr lang="en-US" dirty="0" smtClean="0"/>
              <a:t>1 </a:t>
            </a:r>
          </a:p>
          <a:p>
            <a:r>
              <a:rPr lang="en-US" dirty="0" smtClean="0"/>
              <a:t/>
            </a:r>
            <a:br>
              <a:rPr lang="en-US" dirty="0" smtClean="0"/>
            </a:br>
            <a:endParaRPr lang="en-US" dirty="0"/>
          </a:p>
          <a:p>
            <a:r>
              <a:rPr lang="en-US" sz="1200" dirty="0">
                <a:solidFill>
                  <a:schemeClr val="bg1">
                    <a:lumMod val="65000"/>
                  </a:schemeClr>
                </a:solidFill>
              </a:rPr>
              <a:t>if t = 0: loss = </a:t>
            </a:r>
            <a:r>
              <a:rPr lang="en-US" sz="1200" dirty="0" smtClean="0">
                <a:solidFill>
                  <a:schemeClr val="bg1">
                    <a:lumMod val="65000"/>
                  </a:schemeClr>
                </a:solidFill>
              </a:rPr>
              <a:t>-ln(1-f(x</a:t>
            </a:r>
            <a:r>
              <a:rPr lang="en-US" sz="1200" dirty="0">
                <a:solidFill>
                  <a:schemeClr val="bg1">
                    <a:lumMod val="65000"/>
                  </a:schemeClr>
                </a:solidFill>
              </a:rPr>
              <a:t>)) </a:t>
            </a:r>
            <a:endParaRPr lang="en-US" sz="1200" dirty="0" smtClean="0">
              <a:solidFill>
                <a:schemeClr val="bg1">
                  <a:lumMod val="65000"/>
                </a:schemeClr>
              </a:solidFill>
            </a:endParaRPr>
          </a:p>
          <a:p>
            <a:r>
              <a:rPr lang="en-US" sz="1200" dirty="0">
                <a:solidFill>
                  <a:schemeClr val="bg1">
                    <a:lumMod val="65000"/>
                  </a:schemeClr>
                </a:solidFill>
              </a:rPr>
              <a:t> </a:t>
            </a:r>
            <a:r>
              <a:rPr lang="en-US" sz="1200" dirty="0" smtClean="0">
                <a:solidFill>
                  <a:schemeClr val="bg1">
                    <a:lumMod val="65000"/>
                  </a:schemeClr>
                </a:solidFill>
              </a:rPr>
              <a:t>  if f(x</a:t>
            </a:r>
            <a:r>
              <a:rPr lang="en-US" sz="1200" dirty="0">
                <a:solidFill>
                  <a:schemeClr val="bg1">
                    <a:lumMod val="65000"/>
                  </a:schemeClr>
                </a:solidFill>
              </a:rPr>
              <a:t>) </a:t>
            </a:r>
            <a:r>
              <a:rPr lang="en-US" sz="1200" dirty="0" smtClean="0">
                <a:solidFill>
                  <a:schemeClr val="bg1">
                    <a:lumMod val="65000"/>
                  </a:schemeClr>
                </a:solidFill>
              </a:rPr>
              <a:t>is 1 -&gt;  loss = e</a:t>
            </a:r>
            <a:r>
              <a:rPr lang="en-US" sz="1200" dirty="0">
                <a:solidFill>
                  <a:schemeClr val="bg1">
                    <a:lumMod val="65000"/>
                  </a:schemeClr>
                </a:solidFill>
              </a:rPr>
              <a:t>, </a:t>
            </a:r>
          </a:p>
          <a:p>
            <a:r>
              <a:rPr lang="en-US" sz="1200" dirty="0" smtClean="0">
                <a:solidFill>
                  <a:schemeClr val="bg1">
                    <a:lumMod val="65000"/>
                  </a:schemeClr>
                </a:solidFill>
              </a:rPr>
              <a:t>    if </a:t>
            </a:r>
            <a:r>
              <a:rPr lang="en-US" sz="1200" dirty="0">
                <a:solidFill>
                  <a:schemeClr val="bg1">
                    <a:lumMod val="65000"/>
                  </a:schemeClr>
                </a:solidFill>
              </a:rPr>
              <a:t>f(x) is 0 </a:t>
            </a:r>
            <a:r>
              <a:rPr lang="en-US" sz="1200" dirty="0" smtClean="0">
                <a:solidFill>
                  <a:schemeClr val="bg1">
                    <a:lumMod val="65000"/>
                  </a:schemeClr>
                </a:solidFill>
              </a:rPr>
              <a:t>-&gt; loss = 0 </a:t>
            </a:r>
            <a:r>
              <a:rPr lang="en-US" sz="1200" dirty="0"/>
              <a:t/>
            </a:r>
            <a:br>
              <a:rPr lang="en-US" sz="1200" dirty="0"/>
            </a:br>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smtClean="0"/>
          </a:p>
          <a:p>
            <a:endParaRPr lang="en-US" sz="1200" dirty="0">
              <a:solidFill>
                <a:schemeClr val="bg1">
                  <a:lumMod val="65000"/>
                </a:schemeClr>
              </a:solidFill>
            </a:endParaRPr>
          </a:p>
          <a:p>
            <a:r>
              <a:rPr lang="en-US" sz="1200" dirty="0">
                <a:solidFill>
                  <a:schemeClr val="bg1">
                    <a:lumMod val="65000"/>
                  </a:schemeClr>
                </a:solidFill>
              </a:rPr>
              <a:t>If t = 1: loss = - ln(f(x</a:t>
            </a:r>
            <a:r>
              <a:rPr lang="en-US" sz="1200" dirty="0" smtClean="0">
                <a:solidFill>
                  <a:schemeClr val="bg1">
                    <a:lumMod val="65000"/>
                  </a:schemeClr>
                </a:solidFill>
              </a:rPr>
              <a:t>)) </a:t>
            </a:r>
          </a:p>
          <a:p>
            <a:r>
              <a:rPr lang="en-US" sz="1200" dirty="0">
                <a:solidFill>
                  <a:schemeClr val="bg1">
                    <a:lumMod val="65000"/>
                  </a:schemeClr>
                </a:solidFill>
              </a:rPr>
              <a:t> </a:t>
            </a:r>
            <a:r>
              <a:rPr lang="en-US" sz="1200" dirty="0" smtClean="0">
                <a:solidFill>
                  <a:schemeClr val="bg1">
                    <a:lumMod val="65000"/>
                  </a:schemeClr>
                </a:solidFill>
              </a:rPr>
              <a:t>  if f(x) is near 0 -&gt; </a:t>
            </a:r>
            <a:br>
              <a:rPr lang="en-US" sz="1200" dirty="0" smtClean="0">
                <a:solidFill>
                  <a:schemeClr val="bg1">
                    <a:lumMod val="65000"/>
                  </a:schemeClr>
                </a:solidFill>
              </a:rPr>
            </a:br>
            <a:r>
              <a:rPr lang="en-US" sz="1200" dirty="0" smtClean="0">
                <a:solidFill>
                  <a:schemeClr val="bg1">
                    <a:lumMod val="65000"/>
                  </a:schemeClr>
                </a:solidFill>
              </a:rPr>
              <a:t>              loss = </a:t>
            </a:r>
            <a:r>
              <a:rPr lang="en-US" sz="1200" dirty="0">
                <a:solidFill>
                  <a:schemeClr val="bg1">
                    <a:lumMod val="65000"/>
                  </a:schemeClr>
                </a:solidFill>
              </a:rPr>
              <a:t>large </a:t>
            </a:r>
            <a:endParaRPr lang="en-US" sz="1200" dirty="0" smtClean="0">
              <a:solidFill>
                <a:schemeClr val="bg1">
                  <a:lumMod val="65000"/>
                </a:schemeClr>
              </a:solidFill>
            </a:endParaRPr>
          </a:p>
          <a:p>
            <a:r>
              <a:rPr lang="en-US" sz="1200" dirty="0" smtClean="0">
                <a:solidFill>
                  <a:schemeClr val="bg1">
                    <a:lumMod val="65000"/>
                  </a:schemeClr>
                </a:solidFill>
              </a:rPr>
              <a:t>    if f(x) is near 1 -&gt; </a:t>
            </a:r>
          </a:p>
          <a:p>
            <a:r>
              <a:rPr lang="en-US" sz="1200" dirty="0">
                <a:solidFill>
                  <a:schemeClr val="bg1">
                    <a:lumMod val="65000"/>
                  </a:schemeClr>
                </a:solidFill>
              </a:rPr>
              <a:t> </a:t>
            </a:r>
            <a:r>
              <a:rPr lang="en-US" sz="1200" dirty="0" smtClean="0">
                <a:solidFill>
                  <a:schemeClr val="bg1">
                    <a:lumMod val="65000"/>
                  </a:schemeClr>
                </a:solidFill>
              </a:rPr>
              <a:t>            loss = approx</a:t>
            </a:r>
            <a:r>
              <a:rPr lang="en-US" sz="1200" dirty="0">
                <a:solidFill>
                  <a:schemeClr val="bg1">
                    <a:lumMod val="65000"/>
                  </a:schemeClr>
                </a:solidFill>
              </a:rPr>
              <a:t>. =  </a:t>
            </a:r>
            <a:r>
              <a:rPr lang="en-US" sz="1200" dirty="0" smtClean="0">
                <a:solidFill>
                  <a:schemeClr val="bg1">
                    <a:lumMod val="65000"/>
                  </a:schemeClr>
                </a:solidFill>
              </a:rPr>
              <a:t>0</a:t>
            </a:r>
            <a:endParaRPr lang="en-US" sz="1200" dirty="0">
              <a:solidFill>
                <a:schemeClr val="bg1">
                  <a:lumMod val="65000"/>
                </a:schemeClr>
              </a:solidFill>
            </a:endParaRPr>
          </a:p>
        </p:txBody>
      </p:sp>
      <p:sp>
        <p:nvSpPr>
          <p:cNvPr id="4" name="TextBox 3"/>
          <p:cNvSpPr txBox="1"/>
          <p:nvPr/>
        </p:nvSpPr>
        <p:spPr>
          <a:xfrm>
            <a:off x="-2171814" y="113836"/>
            <a:ext cx="1954456"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Note: Used for </a:t>
            </a:r>
            <a:br>
              <a:rPr lang="en-US" dirty="0"/>
            </a:br>
            <a:r>
              <a:rPr lang="en-US" dirty="0"/>
              <a:t>Logistic Regression</a:t>
            </a:r>
          </a:p>
        </p:txBody>
      </p:sp>
      <p:pic>
        <p:nvPicPr>
          <p:cNvPr id="9" name="Picture 8"/>
          <p:cNvPicPr>
            <a:picLocks noChangeAspect="1"/>
          </p:cNvPicPr>
          <p:nvPr/>
        </p:nvPicPr>
        <p:blipFill rotWithShape="1">
          <a:blip r:embed="rId4"/>
          <a:srcRect b="17512"/>
          <a:stretch/>
        </p:blipFill>
        <p:spPr>
          <a:xfrm>
            <a:off x="6274516" y="1433866"/>
            <a:ext cx="2633186" cy="1754696"/>
          </a:xfrm>
          <a:prstGeom prst="rect">
            <a:avLst/>
          </a:prstGeom>
        </p:spPr>
      </p:pic>
      <p:sp>
        <p:nvSpPr>
          <p:cNvPr id="12" name="TextBox 11"/>
          <p:cNvSpPr txBox="1"/>
          <p:nvPr/>
        </p:nvSpPr>
        <p:spPr>
          <a:xfrm>
            <a:off x="5382071" y="3356214"/>
            <a:ext cx="1481107" cy="369332"/>
          </a:xfrm>
          <a:prstGeom prst="rect">
            <a:avLst/>
          </a:prstGeom>
          <a:noFill/>
        </p:spPr>
        <p:txBody>
          <a:bodyPr wrap="none" rtlCol="0">
            <a:spAutoFit/>
          </a:bodyPr>
          <a:lstStyle/>
          <a:p>
            <a:r>
              <a:rPr lang="en-US" dirty="0"/>
              <a:t>f(x</a:t>
            </a:r>
            <a:r>
              <a:rPr lang="en-US" baseline="-25000" dirty="0"/>
              <a:t>i</a:t>
            </a:r>
            <a:r>
              <a:rPr lang="en-US" dirty="0"/>
              <a:t>, w0, w1) =  </a:t>
            </a:r>
          </a:p>
        </p:txBody>
      </p:sp>
      <p:sp>
        <p:nvSpPr>
          <p:cNvPr id="13" name="TextBox 12"/>
          <p:cNvSpPr txBox="1"/>
          <p:nvPr/>
        </p:nvSpPr>
        <p:spPr>
          <a:xfrm>
            <a:off x="7815743" y="3143720"/>
            <a:ext cx="301660" cy="369332"/>
          </a:xfrm>
          <a:prstGeom prst="rect">
            <a:avLst/>
          </a:prstGeom>
          <a:noFill/>
        </p:spPr>
        <p:txBody>
          <a:bodyPr wrap="none" rtlCol="0">
            <a:spAutoFit/>
          </a:bodyPr>
          <a:lstStyle/>
          <a:p>
            <a:r>
              <a:rPr lang="en-US" dirty="0"/>
              <a:t>1</a:t>
            </a:r>
          </a:p>
        </p:txBody>
      </p:sp>
      <p:cxnSp>
        <p:nvCxnSpPr>
          <p:cNvPr id="14" name="Straight Connector 13"/>
          <p:cNvCxnSpPr/>
          <p:nvPr/>
        </p:nvCxnSpPr>
        <p:spPr>
          <a:xfrm>
            <a:off x="7131123" y="3540880"/>
            <a:ext cx="1807089" cy="0"/>
          </a:xfrm>
          <a:prstGeom prst="line">
            <a:avLst/>
          </a:prstGeom>
          <a:ln w="12700" cmpd="sng"/>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7080996" y="3592692"/>
            <a:ext cx="1641119" cy="369332"/>
          </a:xfrm>
          <a:prstGeom prst="rect">
            <a:avLst/>
          </a:prstGeom>
          <a:noFill/>
        </p:spPr>
        <p:txBody>
          <a:bodyPr wrap="none" rtlCol="0">
            <a:spAutoFit/>
          </a:bodyPr>
          <a:lstStyle/>
          <a:p>
            <a:r>
              <a:rPr lang="en-US" dirty="0"/>
              <a:t>1 + e </a:t>
            </a:r>
            <a:r>
              <a:rPr lang="en-US" baseline="30000" dirty="0"/>
              <a:t>–( w0  + x1w1)</a:t>
            </a:r>
            <a:r>
              <a:rPr lang="en-US" dirty="0"/>
              <a:t>  </a:t>
            </a:r>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t="8504"/>
          <a:stretch/>
        </p:blipFill>
        <p:spPr>
          <a:xfrm>
            <a:off x="2133465" y="2158819"/>
            <a:ext cx="3030788" cy="1644842"/>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8504"/>
          <a:stretch/>
        </p:blipFill>
        <p:spPr>
          <a:xfrm>
            <a:off x="2030801" y="4429234"/>
            <a:ext cx="2997135" cy="1644842"/>
          </a:xfrm>
          <a:prstGeom prst="rect">
            <a:avLst/>
          </a:prstGeom>
        </p:spPr>
      </p:pic>
      <p:sp>
        <p:nvSpPr>
          <p:cNvPr id="18" name="TextBox 17"/>
          <p:cNvSpPr txBox="1"/>
          <p:nvPr/>
        </p:nvSpPr>
        <p:spPr>
          <a:xfrm>
            <a:off x="2388814" y="1878003"/>
            <a:ext cx="2471973" cy="369332"/>
          </a:xfrm>
          <a:prstGeom prst="rect">
            <a:avLst/>
          </a:prstGeom>
          <a:noFill/>
        </p:spPr>
        <p:txBody>
          <a:bodyPr wrap="square" rtlCol="0">
            <a:spAutoFit/>
          </a:bodyPr>
          <a:lstStyle/>
          <a:p>
            <a:r>
              <a:rPr lang="en-US" dirty="0" smtClean="0">
                <a:solidFill>
                  <a:srgbClr val="002060"/>
                </a:solidFill>
              </a:rPr>
              <a:t>-ln(1-f(x</a:t>
            </a:r>
            <a:r>
              <a:rPr lang="en-US" dirty="0">
                <a:solidFill>
                  <a:srgbClr val="002060"/>
                </a:solidFill>
              </a:rPr>
              <a:t>)) </a:t>
            </a:r>
            <a:r>
              <a:rPr lang="en-US" dirty="0" smtClean="0">
                <a:solidFill>
                  <a:srgbClr val="002060"/>
                </a:solidFill>
              </a:rPr>
              <a:t>when t = 0</a:t>
            </a:r>
            <a:endParaRPr lang="en-US" dirty="0">
              <a:solidFill>
                <a:srgbClr val="002060"/>
              </a:solidFill>
            </a:endParaRPr>
          </a:p>
        </p:txBody>
      </p:sp>
      <p:sp>
        <p:nvSpPr>
          <p:cNvPr id="19" name="Rectangle 18"/>
          <p:cNvSpPr/>
          <p:nvPr/>
        </p:nvSpPr>
        <p:spPr>
          <a:xfrm>
            <a:off x="2388814" y="4099199"/>
            <a:ext cx="1980029" cy="369332"/>
          </a:xfrm>
          <a:prstGeom prst="rect">
            <a:avLst/>
          </a:prstGeom>
        </p:spPr>
        <p:txBody>
          <a:bodyPr wrap="none">
            <a:spAutoFit/>
          </a:bodyPr>
          <a:lstStyle/>
          <a:p>
            <a:r>
              <a:rPr lang="en-US" dirty="0" smtClean="0">
                <a:solidFill>
                  <a:srgbClr val="002060"/>
                </a:solidFill>
              </a:rPr>
              <a:t>-ln(f(x)) when t = 1 </a:t>
            </a:r>
            <a:endParaRPr lang="en-US" dirty="0">
              <a:solidFill>
                <a:srgbClr val="002060"/>
              </a:solidFill>
            </a:endParaRPr>
          </a:p>
        </p:txBody>
      </p:sp>
      <p:cxnSp>
        <p:nvCxnSpPr>
          <p:cNvPr id="21" name="Straight Arrow Connector 20"/>
          <p:cNvCxnSpPr/>
          <p:nvPr/>
        </p:nvCxnSpPr>
        <p:spPr>
          <a:xfrm flipH="1">
            <a:off x="3443777" y="5971744"/>
            <a:ext cx="10449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303277" y="5820064"/>
            <a:ext cx="848309" cy="276999"/>
          </a:xfrm>
          <a:prstGeom prst="rect">
            <a:avLst/>
          </a:prstGeom>
          <a:noFill/>
        </p:spPr>
        <p:txBody>
          <a:bodyPr wrap="none" rtlCol="0">
            <a:spAutoFit/>
          </a:bodyPr>
          <a:lstStyle/>
          <a:p>
            <a:r>
              <a:rPr lang="en-US" sz="1200" smtClean="0"/>
              <a:t>Larger loss</a:t>
            </a:r>
            <a:endParaRPr lang="en-US" sz="1200"/>
          </a:p>
        </p:txBody>
      </p:sp>
      <p:cxnSp>
        <p:nvCxnSpPr>
          <p:cNvPr id="24" name="Straight Arrow Connector 23"/>
          <p:cNvCxnSpPr/>
          <p:nvPr/>
        </p:nvCxnSpPr>
        <p:spPr>
          <a:xfrm>
            <a:off x="2508090" y="3807238"/>
            <a:ext cx="8857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542120" y="3649062"/>
            <a:ext cx="848309" cy="276999"/>
          </a:xfrm>
          <a:prstGeom prst="rect">
            <a:avLst/>
          </a:prstGeom>
          <a:noFill/>
        </p:spPr>
        <p:txBody>
          <a:bodyPr wrap="none" rtlCol="0">
            <a:spAutoFit/>
          </a:bodyPr>
          <a:lstStyle/>
          <a:p>
            <a:r>
              <a:rPr lang="en-US" sz="1200" dirty="0" smtClean="0"/>
              <a:t>Larger loss</a:t>
            </a:r>
            <a:endParaRPr lang="en-US" sz="1200" dirty="0"/>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5777" y="4140187"/>
            <a:ext cx="2899794" cy="1715139"/>
          </a:xfrm>
          <a:prstGeom prst="rect">
            <a:avLst/>
          </a:prstGeom>
        </p:spPr>
      </p:pic>
      <p:sp>
        <p:nvSpPr>
          <p:cNvPr id="2" name="Title 1"/>
          <p:cNvSpPr>
            <a:spLocks noGrp="1"/>
          </p:cNvSpPr>
          <p:nvPr>
            <p:ph type="title"/>
          </p:nvPr>
        </p:nvSpPr>
        <p:spPr>
          <a:xfrm>
            <a:off x="373974" y="114581"/>
            <a:ext cx="8229600" cy="485529"/>
          </a:xfrm>
        </p:spPr>
        <p:txBody>
          <a:bodyPr>
            <a:noAutofit/>
          </a:bodyPr>
          <a:lstStyle/>
          <a:p>
            <a:r>
              <a:rPr lang="en-US" sz="2400" dirty="0" smtClean="0"/>
              <a:t>A Loss Function Commonly Used for Logistic Regression</a:t>
            </a:r>
            <a:endParaRPr lang="en-US" sz="2400" dirty="0"/>
          </a:p>
        </p:txBody>
      </p:sp>
    </p:spTree>
    <p:extLst>
      <p:ext uri="{BB962C8B-B14F-4D97-AF65-F5344CB8AC3E}">
        <p14:creationId xmlns:p14="http://schemas.microsoft.com/office/powerpoint/2010/main" val="863627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0287"/>
            <a:ext cx="9144000" cy="668408"/>
          </a:xfrm>
        </p:spPr>
        <p:txBody>
          <a:bodyPr>
            <a:normAutofit/>
          </a:bodyPr>
          <a:lstStyle/>
          <a:p>
            <a:r>
              <a:rPr lang="en-US" sz="2400" dirty="0"/>
              <a:t>The logit function </a:t>
            </a:r>
            <a:r>
              <a:rPr lang="en-US" sz="2400" dirty="0" smtClean="0"/>
              <a:t>can be extended for multiple features (dimensions)</a:t>
            </a:r>
            <a:endParaRPr lang="en-US" sz="2400" dirty="0"/>
          </a:p>
        </p:txBody>
      </p:sp>
      <p:pic>
        <p:nvPicPr>
          <p:cNvPr id="6" name="Picture 5"/>
          <p:cNvPicPr>
            <a:picLocks noChangeAspect="1"/>
          </p:cNvPicPr>
          <p:nvPr/>
        </p:nvPicPr>
        <p:blipFill rotWithShape="1">
          <a:blip r:embed="rId2"/>
          <a:srcRect b="17512"/>
          <a:stretch/>
        </p:blipFill>
        <p:spPr>
          <a:xfrm>
            <a:off x="5263335" y="778695"/>
            <a:ext cx="3575377" cy="2382551"/>
          </a:xfrm>
          <a:prstGeom prst="rect">
            <a:avLst/>
          </a:prstGeom>
        </p:spPr>
      </p:pic>
      <p:pic>
        <p:nvPicPr>
          <p:cNvPr id="7" name="Picture 6"/>
          <p:cNvPicPr>
            <a:picLocks noChangeAspect="1"/>
          </p:cNvPicPr>
          <p:nvPr/>
        </p:nvPicPr>
        <p:blipFill>
          <a:blip r:embed="rId3"/>
          <a:stretch>
            <a:fillRect/>
          </a:stretch>
        </p:blipFill>
        <p:spPr>
          <a:xfrm>
            <a:off x="329388" y="1606909"/>
            <a:ext cx="2917896" cy="836463"/>
          </a:xfrm>
          <a:prstGeom prst="rect">
            <a:avLst/>
          </a:prstGeom>
        </p:spPr>
      </p:pic>
      <p:sp>
        <p:nvSpPr>
          <p:cNvPr id="8" name="TextBox 7"/>
          <p:cNvSpPr txBox="1"/>
          <p:nvPr/>
        </p:nvSpPr>
        <p:spPr>
          <a:xfrm>
            <a:off x="329388" y="1020702"/>
            <a:ext cx="4345510" cy="3139321"/>
          </a:xfrm>
          <a:prstGeom prst="rect">
            <a:avLst/>
          </a:prstGeom>
          <a:noFill/>
        </p:spPr>
        <p:txBody>
          <a:bodyPr wrap="none" rtlCol="0">
            <a:spAutoFit/>
          </a:bodyPr>
          <a:lstStyle/>
          <a:p>
            <a:r>
              <a:rPr lang="en-US" dirty="0"/>
              <a:t>This function is a better fit for binary results:</a:t>
            </a:r>
          </a:p>
          <a:p>
            <a:endParaRPr lang="en-US" dirty="0"/>
          </a:p>
          <a:p>
            <a:endParaRPr lang="en-US" dirty="0"/>
          </a:p>
          <a:p>
            <a:endParaRPr lang="en-US" dirty="0"/>
          </a:p>
          <a:p>
            <a:endParaRPr lang="en-US" dirty="0"/>
          </a:p>
          <a:p>
            <a:r>
              <a:rPr lang="en-US" dirty="0"/>
              <a:t/>
            </a:r>
            <a:br>
              <a:rPr lang="en-US" dirty="0"/>
            </a:br>
            <a:r>
              <a:rPr lang="en-US" dirty="0"/>
              <a:t>This function results in (0,1) </a:t>
            </a:r>
            <a:br>
              <a:rPr lang="en-US" dirty="0"/>
            </a:br>
            <a:r>
              <a:rPr lang="en-US" dirty="0"/>
              <a:t>for all real numbers (like a probability)</a:t>
            </a:r>
          </a:p>
          <a:p>
            <a:endParaRPr lang="en-US" dirty="0"/>
          </a:p>
          <a:p>
            <a:endParaRPr lang="en-US" dirty="0"/>
          </a:p>
          <a:p>
            <a:endParaRPr lang="en-US" dirty="0"/>
          </a:p>
        </p:txBody>
      </p:sp>
      <p:sp>
        <p:nvSpPr>
          <p:cNvPr id="10" name="TextBox 9"/>
          <p:cNvSpPr txBox="1"/>
          <p:nvPr/>
        </p:nvSpPr>
        <p:spPr>
          <a:xfrm>
            <a:off x="676955" y="3740147"/>
            <a:ext cx="2407705" cy="203132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And if t has this form:</a:t>
            </a:r>
          </a:p>
          <a:p>
            <a:endParaRPr lang="en-US" dirty="0"/>
          </a:p>
          <a:p>
            <a:r>
              <a:rPr lang="en-US" dirty="0"/>
              <a:t>t = w</a:t>
            </a:r>
            <a:r>
              <a:rPr lang="en-US" baseline="-25000" dirty="0"/>
              <a:t>0</a:t>
            </a:r>
            <a:r>
              <a:rPr lang="en-US" dirty="0"/>
              <a:t>  + x</a:t>
            </a:r>
            <a:r>
              <a:rPr lang="en-US" baseline="-25000" dirty="0"/>
              <a:t>1</a:t>
            </a:r>
            <a:r>
              <a:rPr lang="en-US" dirty="0"/>
              <a:t>w</a:t>
            </a:r>
            <a:r>
              <a:rPr lang="en-US" baseline="-25000" dirty="0"/>
              <a:t>1</a:t>
            </a:r>
            <a:r>
              <a:rPr lang="en-US" dirty="0"/>
              <a:t> </a:t>
            </a:r>
          </a:p>
          <a:p>
            <a:r>
              <a:rPr lang="en-US" dirty="0"/>
              <a:t> or </a:t>
            </a:r>
          </a:p>
          <a:p>
            <a:r>
              <a:rPr lang="en-US" dirty="0"/>
              <a:t>t = </a:t>
            </a:r>
            <a:r>
              <a:rPr lang="en-US" dirty="0" err="1"/>
              <a:t>Wx</a:t>
            </a:r>
            <a:r>
              <a:rPr lang="en-US" baseline="-25000" dirty="0" err="1"/>
              <a:t>i</a:t>
            </a:r>
            <a:r>
              <a:rPr lang="en-US" dirty="0"/>
              <a:t>  (in matrix form)</a:t>
            </a:r>
          </a:p>
          <a:p>
            <a:r>
              <a:rPr lang="en-US" dirty="0"/>
              <a:t>   = w</a:t>
            </a:r>
            <a:r>
              <a:rPr lang="en-US" baseline="-25000" dirty="0"/>
              <a:t>1</a:t>
            </a:r>
            <a:r>
              <a:rPr lang="en-US" dirty="0"/>
              <a:t>x</a:t>
            </a:r>
            <a:r>
              <a:rPr lang="en-US" baseline="-25000" dirty="0"/>
              <a:t>i,1</a:t>
            </a:r>
            <a:r>
              <a:rPr lang="en-US" dirty="0"/>
              <a:t>+w</a:t>
            </a:r>
            <a:r>
              <a:rPr lang="en-US" baseline="-25000" dirty="0"/>
              <a:t>2</a:t>
            </a:r>
            <a:r>
              <a:rPr lang="en-US" dirty="0"/>
              <a:t> x </a:t>
            </a:r>
            <a:r>
              <a:rPr lang="en-US" baseline="-25000" dirty="0"/>
              <a:t>i,2</a:t>
            </a:r>
            <a:r>
              <a:rPr lang="en-US" dirty="0"/>
              <a:t>…   </a:t>
            </a:r>
            <a:br>
              <a:rPr lang="en-US" dirty="0"/>
            </a:br>
            <a:endParaRPr lang="en-US" dirty="0"/>
          </a:p>
        </p:txBody>
      </p:sp>
      <p:sp>
        <p:nvSpPr>
          <p:cNvPr id="4" name="TextBox 3"/>
          <p:cNvSpPr txBox="1"/>
          <p:nvPr/>
        </p:nvSpPr>
        <p:spPr>
          <a:xfrm>
            <a:off x="3524915" y="1673757"/>
            <a:ext cx="1250237" cy="646331"/>
          </a:xfrm>
          <a:prstGeom prst="rect">
            <a:avLst/>
          </a:prstGeom>
          <a:noFill/>
        </p:spPr>
        <p:txBody>
          <a:bodyPr wrap="none" rtlCol="0">
            <a:spAutoFit/>
          </a:bodyPr>
          <a:lstStyle/>
          <a:p>
            <a:r>
              <a:rPr lang="en-US" dirty="0"/>
              <a:t>Large t -&gt; 1</a:t>
            </a:r>
          </a:p>
          <a:p>
            <a:r>
              <a:rPr lang="en-US" dirty="0"/>
              <a:t>Small t -&gt; 0 </a:t>
            </a:r>
          </a:p>
        </p:txBody>
      </p:sp>
      <p:sp>
        <p:nvSpPr>
          <p:cNvPr id="14" name="TextBox 13"/>
          <p:cNvSpPr txBox="1"/>
          <p:nvPr/>
        </p:nvSpPr>
        <p:spPr>
          <a:xfrm>
            <a:off x="517979" y="1783636"/>
            <a:ext cx="47241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f(t) </a:t>
            </a:r>
          </a:p>
        </p:txBody>
      </p:sp>
      <p:sp>
        <p:nvSpPr>
          <p:cNvPr id="22" name="TextBox 21"/>
          <p:cNvSpPr txBox="1"/>
          <p:nvPr/>
        </p:nvSpPr>
        <p:spPr>
          <a:xfrm>
            <a:off x="4505652" y="5126375"/>
            <a:ext cx="1012680" cy="369332"/>
          </a:xfrm>
          <a:prstGeom prst="rect">
            <a:avLst/>
          </a:prstGeom>
          <a:noFill/>
        </p:spPr>
        <p:txBody>
          <a:bodyPr wrap="none" rtlCol="0">
            <a:spAutoFit/>
          </a:bodyPr>
          <a:lstStyle/>
          <a:p>
            <a:r>
              <a:rPr lang="en-US" dirty="0"/>
              <a:t>f(x</a:t>
            </a:r>
            <a:r>
              <a:rPr lang="en-US" baseline="-25000" dirty="0"/>
              <a:t>i</a:t>
            </a:r>
            <a:r>
              <a:rPr lang="en-US" dirty="0"/>
              <a:t>, W) =  </a:t>
            </a:r>
          </a:p>
        </p:txBody>
      </p:sp>
      <p:sp>
        <p:nvSpPr>
          <p:cNvPr id="23" name="TextBox 22"/>
          <p:cNvSpPr txBox="1"/>
          <p:nvPr/>
        </p:nvSpPr>
        <p:spPr>
          <a:xfrm>
            <a:off x="6939324" y="4913881"/>
            <a:ext cx="301660" cy="369332"/>
          </a:xfrm>
          <a:prstGeom prst="rect">
            <a:avLst/>
          </a:prstGeom>
          <a:noFill/>
        </p:spPr>
        <p:txBody>
          <a:bodyPr wrap="none" rtlCol="0">
            <a:spAutoFit/>
          </a:bodyPr>
          <a:lstStyle/>
          <a:p>
            <a:r>
              <a:rPr lang="en-US" dirty="0"/>
              <a:t>1</a:t>
            </a:r>
          </a:p>
        </p:txBody>
      </p:sp>
      <p:cxnSp>
        <p:nvCxnSpPr>
          <p:cNvPr id="24" name="Straight Connector 23"/>
          <p:cNvCxnSpPr/>
          <p:nvPr/>
        </p:nvCxnSpPr>
        <p:spPr>
          <a:xfrm>
            <a:off x="6254704" y="5311041"/>
            <a:ext cx="1807089" cy="0"/>
          </a:xfrm>
          <a:prstGeom prst="line">
            <a:avLst/>
          </a:prstGeom>
          <a:ln w="12700" cmpd="sng"/>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6204577" y="5362853"/>
            <a:ext cx="2431375" cy="369332"/>
          </a:xfrm>
          <a:prstGeom prst="rect">
            <a:avLst/>
          </a:prstGeom>
          <a:noFill/>
        </p:spPr>
        <p:txBody>
          <a:bodyPr wrap="none" rtlCol="0">
            <a:spAutoFit/>
          </a:bodyPr>
          <a:lstStyle/>
          <a:p>
            <a:r>
              <a:rPr lang="en-US" dirty="0"/>
              <a:t>1 + e </a:t>
            </a:r>
            <a:r>
              <a:rPr lang="en-US" baseline="30000" dirty="0"/>
              <a:t>–( w0  + xi,1 w1 + xi,2 w2 …)</a:t>
            </a:r>
            <a:r>
              <a:rPr lang="en-US" dirty="0"/>
              <a:t>  </a:t>
            </a:r>
          </a:p>
        </p:txBody>
      </p:sp>
      <p:sp>
        <p:nvSpPr>
          <p:cNvPr id="26" name="TextBox 25"/>
          <p:cNvSpPr txBox="1"/>
          <p:nvPr/>
        </p:nvSpPr>
        <p:spPr>
          <a:xfrm>
            <a:off x="3956889" y="4151458"/>
            <a:ext cx="5035176"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Arial"/>
              <a:buChar char="•"/>
            </a:pPr>
            <a:r>
              <a:rPr lang="en-US" dirty="0"/>
              <a:t>Easily extends to multiple features (x1, x2, ..)</a:t>
            </a:r>
          </a:p>
          <a:p>
            <a:pPr marL="285750" indent="-285750">
              <a:buFont typeface="Arial"/>
              <a:buChar char="•"/>
            </a:pPr>
            <a:r>
              <a:rPr lang="en-US" dirty="0"/>
              <a:t>And multiple parameter weights</a:t>
            </a:r>
          </a:p>
        </p:txBody>
      </p:sp>
    </p:spTree>
    <p:extLst>
      <p:ext uri="{BB962C8B-B14F-4D97-AF65-F5344CB8AC3E}">
        <p14:creationId xmlns:p14="http://schemas.microsoft.com/office/powerpoint/2010/main" val="9817647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Code Sample with </a:t>
            </a:r>
            <a:br>
              <a:rPr lang="en-US" dirty="0"/>
            </a:br>
            <a:r>
              <a:rPr lang="en-US" dirty="0"/>
              <a:t>Logistic </a:t>
            </a:r>
            <a:r>
              <a:rPr lang="en-US" dirty="0" smtClean="0"/>
              <a:t>Regression Classifier</a:t>
            </a:r>
            <a:endParaRPr lang="en-US" dirty="0"/>
          </a:p>
        </p:txBody>
      </p:sp>
      <p:sp>
        <p:nvSpPr>
          <p:cNvPr id="4" name="TextBox 3"/>
          <p:cNvSpPr txBox="1"/>
          <p:nvPr/>
        </p:nvSpPr>
        <p:spPr>
          <a:xfrm>
            <a:off x="6086007" y="1504038"/>
            <a:ext cx="2753054" cy="369331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print type (X)</a:t>
            </a:r>
            <a:endParaRPr lang="hu-HU" dirty="0"/>
          </a:p>
          <a:p>
            <a:r>
              <a:rPr lang="hu-HU" dirty="0"/>
              <a:t>print X[0:5]</a:t>
            </a:r>
          </a:p>
          <a:p>
            <a:endParaRPr lang="en-US" dirty="0"/>
          </a:p>
          <a:p>
            <a:r>
              <a:rPr lang="tr-TR" dirty="0"/>
              <a:t>&lt;</a:t>
            </a:r>
            <a:r>
              <a:rPr lang="tr-TR" dirty="0" err="1"/>
              <a:t>type</a:t>
            </a:r>
            <a:r>
              <a:rPr lang="tr-TR" dirty="0"/>
              <a:t> '</a:t>
            </a:r>
            <a:r>
              <a:rPr lang="tr-TR" dirty="0" err="1"/>
              <a:t>numpy.ndarray</a:t>
            </a:r>
            <a:r>
              <a:rPr lang="tr-TR" dirty="0"/>
              <a:t>'&gt;</a:t>
            </a:r>
          </a:p>
          <a:p>
            <a:r>
              <a:rPr lang="tr-TR" dirty="0"/>
              <a:t>[[ 5.1  3.5  1.4  0.2]</a:t>
            </a:r>
          </a:p>
          <a:p>
            <a:r>
              <a:rPr lang="tr-TR" dirty="0"/>
              <a:t> [ 4.9  3.   1.4  0.2]</a:t>
            </a:r>
          </a:p>
          <a:p>
            <a:r>
              <a:rPr lang="tr-TR" dirty="0"/>
              <a:t> [ 4.7  3.2  1.3  0.2]</a:t>
            </a:r>
          </a:p>
          <a:p>
            <a:r>
              <a:rPr lang="tr-TR" dirty="0"/>
              <a:t> [ 4.6  3.1  1.5  0.2]</a:t>
            </a:r>
          </a:p>
          <a:p>
            <a:r>
              <a:rPr lang="tr-TR" dirty="0"/>
              <a:t> [ 5.   3.6  1.4  0.2]]</a:t>
            </a:r>
          </a:p>
          <a:p>
            <a:endParaRPr lang="tr-TR" dirty="0"/>
          </a:p>
          <a:p>
            <a:endParaRPr lang="tr-TR" dirty="0"/>
          </a:p>
          <a:p>
            <a:r>
              <a:rPr lang="hu-HU" dirty="0"/>
              <a:t>print Y[0:5]</a:t>
            </a:r>
          </a:p>
          <a:p>
            <a:r>
              <a:rPr lang="tr-TR" dirty="0"/>
              <a:t>[0 0 0 0 0]</a:t>
            </a:r>
            <a:endParaRPr lang="hu-HU" dirty="0"/>
          </a:p>
        </p:txBody>
      </p:sp>
      <p:sp>
        <p:nvSpPr>
          <p:cNvPr id="6" name="TextBox 5"/>
          <p:cNvSpPr txBox="1"/>
          <p:nvPr/>
        </p:nvSpPr>
        <p:spPr>
          <a:xfrm>
            <a:off x="3296312" y="1504038"/>
            <a:ext cx="2551375" cy="3693319"/>
          </a:xfrm>
          <a:prstGeom prst="rect">
            <a:avLst/>
          </a:prstGeom>
          <a:noFill/>
        </p:spPr>
        <p:txBody>
          <a:bodyPr wrap="none" rtlCol="0">
            <a:spAutoFit/>
          </a:bodyPr>
          <a:lstStyle/>
          <a:p>
            <a:r>
              <a:rPr lang="en-US" dirty="0"/>
              <a:t>Input data</a:t>
            </a:r>
          </a:p>
          <a:p>
            <a:endParaRPr lang="en-US" dirty="0"/>
          </a:p>
          <a:p>
            <a:r>
              <a:rPr lang="en-US" dirty="0"/>
              <a:t> X: Attribute Information:</a:t>
            </a:r>
          </a:p>
          <a:p>
            <a:r>
              <a:rPr lang="en-US" dirty="0"/>
              <a:t>        - sepal length in cm</a:t>
            </a:r>
          </a:p>
          <a:p>
            <a:r>
              <a:rPr lang="en-US" dirty="0"/>
              <a:t>        - sepal width in cm</a:t>
            </a:r>
          </a:p>
          <a:p>
            <a:r>
              <a:rPr lang="en-US" dirty="0"/>
              <a:t>        - petal length in cm</a:t>
            </a:r>
          </a:p>
          <a:p>
            <a:r>
              <a:rPr lang="en-US" dirty="0"/>
              <a:t>        - petal width in cm</a:t>
            </a:r>
          </a:p>
          <a:p>
            <a:endParaRPr lang="en-US" dirty="0"/>
          </a:p>
          <a:p>
            <a:r>
              <a:rPr lang="en-US" dirty="0"/>
              <a:t>Y: </a:t>
            </a:r>
          </a:p>
          <a:p>
            <a:r>
              <a:rPr lang="en-US" dirty="0"/>
              <a:t>0 = '</a:t>
            </a:r>
            <a:r>
              <a:rPr lang="en-US" dirty="0" err="1"/>
              <a:t>setosa</a:t>
            </a:r>
            <a:r>
              <a:rPr lang="en-US" dirty="0"/>
              <a:t>', </a:t>
            </a:r>
          </a:p>
          <a:p>
            <a:r>
              <a:rPr lang="en-US" dirty="0"/>
              <a:t>1 = '</a:t>
            </a:r>
            <a:r>
              <a:rPr lang="en-US" dirty="0" err="1"/>
              <a:t>versicolor</a:t>
            </a:r>
            <a:r>
              <a:rPr lang="en-US" dirty="0"/>
              <a:t>', </a:t>
            </a:r>
          </a:p>
          <a:p>
            <a:r>
              <a:rPr lang="en-US" dirty="0"/>
              <a:t>2 = '</a:t>
            </a:r>
            <a:r>
              <a:rPr lang="en-US" dirty="0" err="1"/>
              <a:t>virginica</a:t>
            </a:r>
            <a:r>
              <a:rPr lang="en-US" dirty="0"/>
              <a:t>’</a:t>
            </a:r>
          </a:p>
          <a:p>
            <a:endParaRPr lang="en-US" dirty="0"/>
          </a:p>
        </p:txBody>
      </p:sp>
      <p:pic>
        <p:nvPicPr>
          <p:cNvPr id="3" name="Picture 2"/>
          <p:cNvPicPr>
            <a:picLocks noChangeAspect="1"/>
          </p:cNvPicPr>
          <p:nvPr/>
        </p:nvPicPr>
        <p:blipFill>
          <a:blip r:embed="rId2"/>
          <a:stretch>
            <a:fillRect/>
          </a:stretch>
        </p:blipFill>
        <p:spPr>
          <a:xfrm>
            <a:off x="90991" y="1563998"/>
            <a:ext cx="2996981" cy="3232854"/>
          </a:xfrm>
          <a:prstGeom prst="rect">
            <a:avLst/>
          </a:prstGeom>
        </p:spPr>
      </p:pic>
    </p:spTree>
    <p:extLst>
      <p:ext uri="{BB962C8B-B14F-4D97-AF65-F5344CB8AC3E}">
        <p14:creationId xmlns:p14="http://schemas.microsoft.com/office/powerpoint/2010/main" val="4091890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228"/>
            <a:ext cx="8229600" cy="668408"/>
          </a:xfrm>
        </p:spPr>
        <p:txBody>
          <a:bodyPr>
            <a:normAutofit fontScale="90000"/>
          </a:bodyPr>
          <a:lstStyle/>
          <a:p>
            <a:r>
              <a:rPr lang="en-US" dirty="0"/>
              <a:t>Example Code Sample with </a:t>
            </a:r>
            <a:br>
              <a:rPr lang="en-US" dirty="0"/>
            </a:br>
            <a:r>
              <a:rPr lang="en-US" dirty="0"/>
              <a:t>Logistic </a:t>
            </a:r>
            <a:r>
              <a:rPr lang="en-US" dirty="0" smtClean="0"/>
              <a:t>Regression Classifier</a:t>
            </a:r>
            <a:endParaRPr lang="en-US" dirty="0"/>
          </a:p>
        </p:txBody>
      </p:sp>
      <p:sp>
        <p:nvSpPr>
          <p:cNvPr id="3" name="Content Placeholder 2"/>
          <p:cNvSpPr>
            <a:spLocks noGrp="1"/>
          </p:cNvSpPr>
          <p:nvPr>
            <p:ph idx="1"/>
          </p:nvPr>
        </p:nvSpPr>
        <p:spPr>
          <a:xfrm>
            <a:off x="3097222" y="6156764"/>
            <a:ext cx="8229600" cy="4886694"/>
          </a:xfrm>
        </p:spPr>
        <p:txBody>
          <a:bodyPr/>
          <a:lstStyle/>
          <a:p>
            <a:endParaRPr lang="en-US"/>
          </a:p>
        </p:txBody>
      </p:sp>
      <p:sp>
        <p:nvSpPr>
          <p:cNvPr id="5" name="TextBox 4"/>
          <p:cNvSpPr txBox="1"/>
          <p:nvPr/>
        </p:nvSpPr>
        <p:spPr>
          <a:xfrm>
            <a:off x="1178306" y="1035723"/>
            <a:ext cx="5267464" cy="424731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import </a:t>
            </a:r>
            <a:r>
              <a:rPr lang="en-US" dirty="0" err="1"/>
              <a:t>numpy</a:t>
            </a:r>
            <a:r>
              <a:rPr lang="en-US" dirty="0"/>
              <a:t> as </a:t>
            </a:r>
            <a:r>
              <a:rPr lang="en-US" dirty="0" err="1"/>
              <a:t>np</a:t>
            </a:r>
            <a:endParaRPr lang="en-US" dirty="0"/>
          </a:p>
          <a:p>
            <a:r>
              <a:rPr lang="en-US" dirty="0"/>
              <a:t>from </a:t>
            </a:r>
            <a:r>
              <a:rPr lang="en-US" dirty="0" err="1"/>
              <a:t>sklearn</a:t>
            </a:r>
            <a:r>
              <a:rPr lang="en-US" dirty="0"/>
              <a:t> import </a:t>
            </a:r>
            <a:r>
              <a:rPr lang="en-US" dirty="0" err="1"/>
              <a:t>linear_model</a:t>
            </a:r>
            <a:r>
              <a:rPr lang="en-US" dirty="0"/>
              <a:t>, datasets</a:t>
            </a:r>
          </a:p>
          <a:p>
            <a:endParaRPr lang="en-US" dirty="0"/>
          </a:p>
          <a:p>
            <a:r>
              <a:rPr lang="en-US" dirty="0"/>
              <a:t>X = </a:t>
            </a:r>
            <a:r>
              <a:rPr lang="en-US" dirty="0" err="1"/>
              <a:t>iris.data</a:t>
            </a:r>
            <a:r>
              <a:rPr lang="en-US" dirty="0"/>
              <a:t>[:, 1:3]  # only the first two features.</a:t>
            </a:r>
          </a:p>
          <a:p>
            <a:r>
              <a:rPr lang="en-US" dirty="0"/>
              <a:t>Y = </a:t>
            </a:r>
            <a:r>
              <a:rPr lang="en-US" dirty="0" err="1"/>
              <a:t>iris.target</a:t>
            </a:r>
            <a:endParaRPr lang="en-US" dirty="0"/>
          </a:p>
          <a:p>
            <a:endParaRPr lang="en-US" dirty="0"/>
          </a:p>
          <a:p>
            <a:r>
              <a:rPr lang="en-US" dirty="0"/>
              <a:t># https://</a:t>
            </a:r>
            <a:r>
              <a:rPr lang="en-US" dirty="0" err="1"/>
              <a:t>en.wikipedia.org</a:t>
            </a:r>
            <a:r>
              <a:rPr lang="en-US" dirty="0"/>
              <a:t>/wiki/</a:t>
            </a:r>
            <a:r>
              <a:rPr lang="en-US" dirty="0" err="1"/>
              <a:t>Logistic_regression</a:t>
            </a:r>
            <a:endParaRPr lang="en-US" dirty="0"/>
          </a:p>
          <a:p>
            <a:r>
              <a:rPr lang="en-US" dirty="0" err="1">
                <a:solidFill>
                  <a:srgbClr val="F79646"/>
                </a:solidFill>
              </a:rPr>
              <a:t>logreg</a:t>
            </a:r>
            <a:r>
              <a:rPr lang="en-US" dirty="0">
                <a:solidFill>
                  <a:srgbClr val="F79646"/>
                </a:solidFill>
              </a:rPr>
              <a:t> = </a:t>
            </a:r>
            <a:r>
              <a:rPr lang="en-US" dirty="0" err="1">
                <a:solidFill>
                  <a:srgbClr val="F79646"/>
                </a:solidFill>
              </a:rPr>
              <a:t>linear_model.LogisticRegression</a:t>
            </a:r>
            <a:r>
              <a:rPr lang="en-US" dirty="0">
                <a:solidFill>
                  <a:srgbClr val="F79646"/>
                </a:solidFill>
              </a:rPr>
              <a:t>(C=1e5)</a:t>
            </a:r>
          </a:p>
          <a:p>
            <a:endParaRPr lang="en-US" dirty="0"/>
          </a:p>
          <a:p>
            <a:r>
              <a:rPr lang="en-US" dirty="0"/>
              <a:t># we create an instance of </a:t>
            </a:r>
            <a:r>
              <a:rPr lang="en-US" dirty="0" err="1" smtClean="0"/>
              <a:t>Neighbours</a:t>
            </a:r>
            <a:r>
              <a:rPr lang="en-US" dirty="0" smtClean="0"/>
              <a:t> </a:t>
            </a:r>
            <a:r>
              <a:rPr lang="en-US" dirty="0"/>
              <a:t>Classifier and fit the data.</a:t>
            </a:r>
          </a:p>
          <a:p>
            <a:r>
              <a:rPr lang="en-US" dirty="0" err="1">
                <a:solidFill>
                  <a:srgbClr val="F79646"/>
                </a:solidFill>
              </a:rPr>
              <a:t>logreg.fit</a:t>
            </a:r>
            <a:r>
              <a:rPr lang="en-US" dirty="0">
                <a:solidFill>
                  <a:srgbClr val="F79646"/>
                </a:solidFill>
              </a:rPr>
              <a:t>(X, Y)</a:t>
            </a:r>
          </a:p>
          <a:p>
            <a:endParaRPr lang="en-US" dirty="0">
              <a:solidFill>
                <a:srgbClr val="F79646"/>
              </a:solidFill>
            </a:endParaRPr>
          </a:p>
          <a:p>
            <a:r>
              <a:rPr lang="en-US" dirty="0">
                <a:solidFill>
                  <a:schemeClr val="bg1"/>
                </a:solidFill>
              </a:rPr>
              <a:t># predict a category for every row in </a:t>
            </a:r>
            <a:r>
              <a:rPr lang="en-US" dirty="0" smtClean="0">
                <a:solidFill>
                  <a:schemeClr val="bg1"/>
                </a:solidFill>
              </a:rPr>
              <a:t>X</a:t>
            </a:r>
            <a:endParaRPr lang="en-US" dirty="0">
              <a:solidFill>
                <a:schemeClr val="bg1"/>
              </a:solidFill>
            </a:endParaRPr>
          </a:p>
          <a:p>
            <a:r>
              <a:rPr lang="en-US" dirty="0">
                <a:solidFill>
                  <a:srgbClr val="F79646"/>
                </a:solidFill>
              </a:rPr>
              <a:t>Z = </a:t>
            </a:r>
            <a:r>
              <a:rPr lang="en-US" dirty="0" err="1">
                <a:solidFill>
                  <a:srgbClr val="F79646"/>
                </a:solidFill>
              </a:rPr>
              <a:t>logreg.predict</a:t>
            </a:r>
            <a:r>
              <a:rPr lang="en-US" dirty="0">
                <a:solidFill>
                  <a:srgbClr val="F79646"/>
                </a:solidFill>
              </a:rPr>
              <a:t>(X</a:t>
            </a:r>
            <a:r>
              <a:rPr lang="en-US" dirty="0" smtClean="0">
                <a:solidFill>
                  <a:srgbClr val="F79646"/>
                </a:solidFill>
              </a:rPr>
              <a:t>)</a:t>
            </a:r>
          </a:p>
        </p:txBody>
      </p:sp>
      <p:sp>
        <p:nvSpPr>
          <p:cNvPr id="7" name="TextBox 6"/>
          <p:cNvSpPr txBox="1"/>
          <p:nvPr/>
        </p:nvSpPr>
        <p:spPr>
          <a:xfrm>
            <a:off x="6609139" y="1035723"/>
            <a:ext cx="2356838" cy="3293209"/>
          </a:xfrm>
          <a:prstGeom prst="rect">
            <a:avLst/>
          </a:prstGeom>
          <a:noFill/>
        </p:spPr>
        <p:txBody>
          <a:bodyPr wrap="square" rtlCol="0">
            <a:spAutoFit/>
          </a:bodyPr>
          <a:lstStyle/>
          <a:p>
            <a:r>
              <a:rPr lang="en-US" sz="1600" b="1" dirty="0"/>
              <a:t>Class </a:t>
            </a:r>
            <a:r>
              <a:rPr lang="en-US" sz="1600" b="1" dirty="0" err="1"/>
              <a:t>sklearn.linear_model</a:t>
            </a:r>
            <a:r>
              <a:rPr lang="en-US" sz="1600" b="1" dirty="0"/>
              <a:t>. </a:t>
            </a:r>
            <a:r>
              <a:rPr lang="en-US" sz="1600" b="1" dirty="0" err="1"/>
              <a:t>LogisticRegression</a:t>
            </a:r>
            <a:r>
              <a:rPr lang="en-US" sz="1600" b="1" dirty="0"/>
              <a:t/>
            </a:r>
            <a:br>
              <a:rPr lang="en-US" sz="1600" b="1" dirty="0"/>
            </a:br>
            <a:endParaRPr lang="en-US" sz="1600" b="1" dirty="0"/>
          </a:p>
          <a:p>
            <a:r>
              <a:rPr lang="en-US" sz="1200" dirty="0"/>
              <a:t>(penalty='l2', </a:t>
            </a:r>
          </a:p>
          <a:p>
            <a:r>
              <a:rPr lang="en-US" sz="1200" dirty="0"/>
              <a:t>dual=False, </a:t>
            </a:r>
          </a:p>
          <a:p>
            <a:r>
              <a:rPr lang="en-US" sz="1200" dirty="0" err="1"/>
              <a:t>tol</a:t>
            </a:r>
            <a:r>
              <a:rPr lang="en-US" sz="1200" dirty="0"/>
              <a:t>=0.0001, </a:t>
            </a:r>
          </a:p>
          <a:p>
            <a:r>
              <a:rPr lang="en-US" sz="1200" dirty="0">
                <a:solidFill>
                  <a:srgbClr val="F79646"/>
                </a:solidFill>
              </a:rPr>
              <a:t>C=1.0</a:t>
            </a:r>
            <a:r>
              <a:rPr lang="en-US" sz="1200" dirty="0"/>
              <a:t>, </a:t>
            </a:r>
          </a:p>
          <a:p>
            <a:r>
              <a:rPr lang="en-US" sz="1200" dirty="0" err="1"/>
              <a:t>fit_intercept</a:t>
            </a:r>
            <a:r>
              <a:rPr lang="en-US" sz="1200" dirty="0"/>
              <a:t>=True, </a:t>
            </a:r>
          </a:p>
          <a:p>
            <a:r>
              <a:rPr lang="en-US" sz="1200" dirty="0" err="1"/>
              <a:t>intercept_scaling</a:t>
            </a:r>
            <a:r>
              <a:rPr lang="en-US" sz="1200" dirty="0"/>
              <a:t>=1,</a:t>
            </a:r>
          </a:p>
          <a:p>
            <a:r>
              <a:rPr lang="en-US" sz="1200" dirty="0"/>
              <a:t> </a:t>
            </a:r>
            <a:r>
              <a:rPr lang="en-US" sz="1200" dirty="0" err="1"/>
              <a:t>class_weight</a:t>
            </a:r>
            <a:r>
              <a:rPr lang="en-US" sz="1200" dirty="0"/>
              <a:t>=None, </a:t>
            </a:r>
            <a:r>
              <a:rPr lang="en-US" sz="1200" dirty="0" err="1"/>
              <a:t>random_state</a:t>
            </a:r>
            <a:r>
              <a:rPr lang="en-US" sz="1200" dirty="0"/>
              <a:t>=None, </a:t>
            </a:r>
          </a:p>
          <a:p>
            <a:r>
              <a:rPr lang="en-US" sz="1200" dirty="0"/>
              <a:t>solver='</a:t>
            </a:r>
            <a:r>
              <a:rPr lang="en-US" sz="1200" dirty="0" err="1"/>
              <a:t>liblinear</a:t>
            </a:r>
            <a:r>
              <a:rPr lang="en-US" sz="1200" dirty="0"/>
              <a:t>', </a:t>
            </a:r>
            <a:r>
              <a:rPr lang="en-US" sz="1200" dirty="0" err="1"/>
              <a:t>max_iter</a:t>
            </a:r>
            <a:r>
              <a:rPr lang="en-US" sz="1200" dirty="0"/>
              <a:t>=100, </a:t>
            </a:r>
            <a:r>
              <a:rPr lang="en-US" sz="1200" dirty="0" err="1"/>
              <a:t>multi_class</a:t>
            </a:r>
            <a:r>
              <a:rPr lang="en-US" sz="1200" dirty="0"/>
              <a:t>='</a:t>
            </a:r>
            <a:r>
              <a:rPr lang="en-US" sz="1200" dirty="0" err="1"/>
              <a:t>ovr</a:t>
            </a:r>
            <a:r>
              <a:rPr lang="en-US" sz="1200" dirty="0"/>
              <a:t>', verbose=0, </a:t>
            </a:r>
            <a:r>
              <a:rPr lang="en-US" sz="1200" dirty="0" err="1"/>
              <a:t>warm_start</a:t>
            </a:r>
            <a:r>
              <a:rPr lang="en-US" sz="1200" dirty="0"/>
              <a:t>=False, </a:t>
            </a:r>
          </a:p>
          <a:p>
            <a:r>
              <a:rPr lang="en-US" sz="1200" dirty="0" err="1"/>
              <a:t>n_jobs</a:t>
            </a:r>
            <a:r>
              <a:rPr lang="en-US" sz="1200" dirty="0"/>
              <a:t>=1)</a:t>
            </a:r>
          </a:p>
        </p:txBody>
      </p:sp>
      <p:sp>
        <p:nvSpPr>
          <p:cNvPr id="8" name="TextBox 7"/>
          <p:cNvSpPr txBox="1"/>
          <p:nvPr/>
        </p:nvSpPr>
        <p:spPr>
          <a:xfrm>
            <a:off x="6609139" y="5199355"/>
            <a:ext cx="2077661" cy="830997"/>
          </a:xfrm>
          <a:prstGeom prst="rect">
            <a:avLst/>
          </a:prstGeom>
          <a:noFill/>
        </p:spPr>
        <p:txBody>
          <a:bodyPr wrap="square" rtlCol="0">
            <a:spAutoFit/>
          </a:bodyPr>
          <a:lstStyle/>
          <a:p>
            <a:r>
              <a:rPr lang="en-US" sz="1200" dirty="0"/>
              <a:t>http://</a:t>
            </a:r>
            <a:r>
              <a:rPr lang="en-US" sz="1200" dirty="0" err="1"/>
              <a:t>scikit-learn.org</a:t>
            </a:r>
            <a:r>
              <a:rPr lang="en-US" sz="1200" dirty="0"/>
              <a:t>/stable/modules/</a:t>
            </a:r>
            <a:r>
              <a:rPr lang="en-US" sz="1200" dirty="0" err="1"/>
              <a:t>generatedsklearn.linear_model.LogisticRegression.html</a:t>
            </a:r>
            <a:endParaRPr lang="en-US" sz="1200" dirty="0"/>
          </a:p>
        </p:txBody>
      </p:sp>
      <p:sp>
        <p:nvSpPr>
          <p:cNvPr id="4" name="TextBox 3"/>
          <p:cNvSpPr txBox="1"/>
          <p:nvPr/>
        </p:nvSpPr>
        <p:spPr>
          <a:xfrm>
            <a:off x="248867" y="5727668"/>
            <a:ext cx="4673162" cy="369332"/>
          </a:xfrm>
          <a:prstGeom prst="rect">
            <a:avLst/>
          </a:prstGeom>
          <a:noFill/>
        </p:spPr>
        <p:txBody>
          <a:bodyPr wrap="none" rtlCol="0">
            <a:spAutoFit/>
          </a:bodyPr>
          <a:lstStyle/>
          <a:p>
            <a:r>
              <a:rPr lang="en-US" dirty="0"/>
              <a:t>* Z[2] will be the predicted number for row X[2]</a:t>
            </a:r>
          </a:p>
        </p:txBody>
      </p:sp>
      <p:sp>
        <p:nvSpPr>
          <p:cNvPr id="6" name="TextBox 5"/>
          <p:cNvSpPr txBox="1"/>
          <p:nvPr/>
        </p:nvSpPr>
        <p:spPr>
          <a:xfrm>
            <a:off x="179522" y="1284370"/>
            <a:ext cx="301686" cy="369332"/>
          </a:xfrm>
          <a:prstGeom prst="rect">
            <a:avLst/>
          </a:prstGeom>
          <a:noFill/>
        </p:spPr>
        <p:txBody>
          <a:bodyPr wrap="none" rtlCol="0">
            <a:spAutoFit/>
          </a:bodyPr>
          <a:lstStyle/>
          <a:p>
            <a:r>
              <a:rPr lang="en-US" dirty="0" smtClean="0"/>
              <a:t>1</a:t>
            </a:r>
            <a:endParaRPr lang="en-US" dirty="0"/>
          </a:p>
        </p:txBody>
      </p:sp>
      <p:cxnSp>
        <p:nvCxnSpPr>
          <p:cNvPr id="10" name="Straight Arrow Connector 9"/>
          <p:cNvCxnSpPr/>
          <p:nvPr/>
        </p:nvCxnSpPr>
        <p:spPr>
          <a:xfrm>
            <a:off x="644577" y="1469036"/>
            <a:ext cx="3597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04478" y="2974715"/>
            <a:ext cx="301686" cy="369332"/>
          </a:xfrm>
          <a:prstGeom prst="rect">
            <a:avLst/>
          </a:prstGeom>
          <a:noFill/>
        </p:spPr>
        <p:txBody>
          <a:bodyPr wrap="none" rtlCol="0">
            <a:spAutoFit/>
          </a:bodyPr>
          <a:lstStyle/>
          <a:p>
            <a:r>
              <a:rPr lang="en-US" smtClean="0"/>
              <a:t>2</a:t>
            </a:r>
            <a:endParaRPr lang="en-US"/>
          </a:p>
        </p:txBody>
      </p:sp>
      <p:sp>
        <p:nvSpPr>
          <p:cNvPr id="14" name="TextBox 13"/>
          <p:cNvSpPr txBox="1"/>
          <p:nvPr/>
        </p:nvSpPr>
        <p:spPr>
          <a:xfrm>
            <a:off x="195094" y="4074193"/>
            <a:ext cx="301686" cy="369332"/>
          </a:xfrm>
          <a:prstGeom prst="rect">
            <a:avLst/>
          </a:prstGeom>
          <a:noFill/>
        </p:spPr>
        <p:txBody>
          <a:bodyPr wrap="none" rtlCol="0">
            <a:spAutoFit/>
          </a:bodyPr>
          <a:lstStyle/>
          <a:p>
            <a:r>
              <a:rPr lang="en-US" smtClean="0"/>
              <a:t>3</a:t>
            </a:r>
            <a:endParaRPr lang="en-US"/>
          </a:p>
        </p:txBody>
      </p:sp>
      <p:sp>
        <p:nvSpPr>
          <p:cNvPr id="15" name="TextBox 14"/>
          <p:cNvSpPr txBox="1"/>
          <p:nvPr/>
        </p:nvSpPr>
        <p:spPr>
          <a:xfrm>
            <a:off x="179884" y="4871805"/>
            <a:ext cx="301686" cy="369332"/>
          </a:xfrm>
          <a:prstGeom prst="rect">
            <a:avLst/>
          </a:prstGeom>
          <a:noFill/>
        </p:spPr>
        <p:txBody>
          <a:bodyPr wrap="none" rtlCol="0">
            <a:spAutoFit/>
          </a:bodyPr>
          <a:lstStyle/>
          <a:p>
            <a:r>
              <a:rPr lang="en-US" smtClean="0"/>
              <a:t>4</a:t>
            </a:r>
            <a:endParaRPr lang="en-US"/>
          </a:p>
        </p:txBody>
      </p:sp>
      <p:cxnSp>
        <p:nvCxnSpPr>
          <p:cNvPr id="20" name="Straight Arrow Connector 19"/>
          <p:cNvCxnSpPr/>
          <p:nvPr/>
        </p:nvCxnSpPr>
        <p:spPr>
          <a:xfrm>
            <a:off x="589613" y="4258859"/>
            <a:ext cx="3597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17095" y="3159381"/>
            <a:ext cx="3597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89613" y="5063966"/>
            <a:ext cx="3597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455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Methods for </a:t>
            </a:r>
            <a:r>
              <a:rPr lang="en-US" b="1" dirty="0" err="1"/>
              <a:t>LogisticRegression</a:t>
            </a:r>
            <a:r>
              <a:rPr lang="en-US" b="1" dirty="0"/>
              <a:t> </a:t>
            </a:r>
            <a:endParaRPr lang="en-US" dirty="0"/>
          </a:p>
        </p:txBody>
      </p:sp>
      <p:pic>
        <p:nvPicPr>
          <p:cNvPr id="4" name="Picture 3"/>
          <p:cNvPicPr>
            <a:picLocks noChangeAspect="1"/>
          </p:cNvPicPr>
          <p:nvPr/>
        </p:nvPicPr>
        <p:blipFill>
          <a:blip r:embed="rId2"/>
          <a:stretch>
            <a:fillRect/>
          </a:stretch>
        </p:blipFill>
        <p:spPr>
          <a:xfrm>
            <a:off x="457200" y="1331464"/>
            <a:ext cx="7942757" cy="3932671"/>
          </a:xfrm>
          <a:prstGeom prst="rect">
            <a:avLst/>
          </a:prstGeom>
        </p:spPr>
      </p:pic>
    </p:spTree>
    <p:extLst>
      <p:ext uri="{BB962C8B-B14F-4D97-AF65-F5344CB8AC3E}">
        <p14:creationId xmlns:p14="http://schemas.microsoft.com/office/powerpoint/2010/main" val="4142340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1887" y="306035"/>
            <a:ext cx="4134749" cy="1810956"/>
          </a:xfrm>
          <a:prstGeom prst="rect">
            <a:avLst/>
          </a:prstGeom>
        </p:spPr>
      </p:pic>
      <p:pic>
        <p:nvPicPr>
          <p:cNvPr id="5" name="Picture 4"/>
          <p:cNvPicPr>
            <a:picLocks noChangeAspect="1"/>
          </p:cNvPicPr>
          <p:nvPr/>
        </p:nvPicPr>
        <p:blipFill rotWithShape="1">
          <a:blip r:embed="rId3"/>
          <a:srcRect b="21401"/>
          <a:stretch/>
        </p:blipFill>
        <p:spPr>
          <a:xfrm>
            <a:off x="856975" y="2116991"/>
            <a:ext cx="4404572" cy="1232561"/>
          </a:xfrm>
          <a:prstGeom prst="rect">
            <a:avLst/>
          </a:prstGeom>
        </p:spPr>
      </p:pic>
      <p:pic>
        <p:nvPicPr>
          <p:cNvPr id="6" name="Picture 5"/>
          <p:cNvPicPr>
            <a:picLocks noChangeAspect="1"/>
          </p:cNvPicPr>
          <p:nvPr/>
        </p:nvPicPr>
        <p:blipFill>
          <a:blip r:embed="rId4"/>
          <a:stretch>
            <a:fillRect/>
          </a:stretch>
        </p:blipFill>
        <p:spPr>
          <a:xfrm>
            <a:off x="991887" y="3760225"/>
            <a:ext cx="4734356" cy="702756"/>
          </a:xfrm>
          <a:prstGeom prst="rect">
            <a:avLst/>
          </a:prstGeom>
        </p:spPr>
      </p:pic>
      <p:pic>
        <p:nvPicPr>
          <p:cNvPr id="7" name="Picture 6"/>
          <p:cNvPicPr>
            <a:picLocks noChangeAspect="1"/>
          </p:cNvPicPr>
          <p:nvPr/>
        </p:nvPicPr>
        <p:blipFill>
          <a:blip r:embed="rId5"/>
          <a:stretch>
            <a:fillRect/>
          </a:stretch>
        </p:blipFill>
        <p:spPr>
          <a:xfrm>
            <a:off x="991887" y="4681753"/>
            <a:ext cx="4374591" cy="1214208"/>
          </a:xfrm>
          <a:prstGeom prst="rect">
            <a:avLst/>
          </a:prstGeom>
        </p:spPr>
      </p:pic>
      <p:sp>
        <p:nvSpPr>
          <p:cNvPr id="2" name="TextBox 1"/>
          <p:cNvSpPr txBox="1"/>
          <p:nvPr/>
        </p:nvSpPr>
        <p:spPr>
          <a:xfrm>
            <a:off x="6430780" y="794478"/>
            <a:ext cx="184379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a:t>
            </a:r>
            <a:r>
              <a:rPr lang="en-US" dirty="0" smtClean="0"/>
              <a:t>it and predict </a:t>
            </a:r>
            <a:br>
              <a:rPr lang="en-US" dirty="0" smtClean="0"/>
            </a:br>
            <a:r>
              <a:rPr lang="en-US" dirty="0" smtClean="0"/>
              <a:t>from </a:t>
            </a:r>
            <a:r>
              <a:rPr lang="en-US" dirty="0"/>
              <a:t> </a:t>
            </a:r>
            <a:r>
              <a:rPr lang="en-US" dirty="0" err="1" smtClean="0"/>
              <a:t>ScikitLearn</a:t>
            </a:r>
            <a:endParaRPr lang="en-US" dirty="0"/>
          </a:p>
        </p:txBody>
      </p:sp>
    </p:spTree>
    <p:extLst>
      <p:ext uri="{BB962C8B-B14F-4D97-AF65-F5344CB8AC3E}">
        <p14:creationId xmlns:p14="http://schemas.microsoft.com/office/powerpoint/2010/main" val="179054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65"/>
            <a:ext cx="8229600" cy="477381"/>
          </a:xfrm>
        </p:spPr>
        <p:txBody>
          <a:bodyPr>
            <a:normAutofit fontScale="90000"/>
          </a:bodyPr>
          <a:lstStyle/>
          <a:p>
            <a:r>
              <a:rPr lang="en-US" dirty="0"/>
              <a:t>Code Samples with </a:t>
            </a:r>
            <a:r>
              <a:rPr lang="en-US" dirty="0" err="1"/>
              <a:t>SciKit</a:t>
            </a:r>
            <a:r>
              <a:rPr lang="en-US" dirty="0"/>
              <a:t> Learn</a:t>
            </a:r>
          </a:p>
        </p:txBody>
      </p:sp>
      <p:sp>
        <p:nvSpPr>
          <p:cNvPr id="4" name="TextBox 3"/>
          <p:cNvSpPr txBox="1"/>
          <p:nvPr/>
        </p:nvSpPr>
        <p:spPr>
          <a:xfrm>
            <a:off x="457200" y="554346"/>
            <a:ext cx="7812190" cy="20313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 Plot the decision boundary. For that, we will assign a color to each</a:t>
            </a:r>
          </a:p>
          <a:p>
            <a:r>
              <a:rPr lang="en-US" dirty="0"/>
              <a:t># point in the mesh [</a:t>
            </a:r>
            <a:r>
              <a:rPr lang="en-US" dirty="0" err="1"/>
              <a:t>x_min</a:t>
            </a:r>
            <a:r>
              <a:rPr lang="en-US" dirty="0"/>
              <a:t>, </a:t>
            </a:r>
            <a:r>
              <a:rPr lang="en-US" dirty="0" err="1"/>
              <a:t>x_max</a:t>
            </a:r>
            <a:r>
              <a:rPr lang="en-US" dirty="0"/>
              <a:t>]x[</a:t>
            </a:r>
            <a:r>
              <a:rPr lang="en-US" dirty="0" err="1"/>
              <a:t>y_min</a:t>
            </a:r>
            <a:r>
              <a:rPr lang="en-US" dirty="0"/>
              <a:t>, </a:t>
            </a:r>
            <a:r>
              <a:rPr lang="en-US" dirty="0" err="1"/>
              <a:t>y_max</a:t>
            </a:r>
            <a:r>
              <a:rPr lang="en-US" dirty="0"/>
              <a:t>].</a:t>
            </a:r>
          </a:p>
          <a:p>
            <a:r>
              <a:rPr lang="en-US" dirty="0" err="1"/>
              <a:t>x_min</a:t>
            </a:r>
            <a:r>
              <a:rPr lang="en-US" dirty="0"/>
              <a:t>, </a:t>
            </a:r>
            <a:r>
              <a:rPr lang="en-US" dirty="0" err="1"/>
              <a:t>x_max</a:t>
            </a:r>
            <a:r>
              <a:rPr lang="en-US" dirty="0"/>
              <a:t> = X[:, 0].min() - .5, X[:, 0].max() + .5</a:t>
            </a:r>
          </a:p>
          <a:p>
            <a:r>
              <a:rPr lang="en-US" dirty="0" err="1"/>
              <a:t>y_min</a:t>
            </a:r>
            <a:r>
              <a:rPr lang="en-US" dirty="0"/>
              <a:t>, </a:t>
            </a:r>
            <a:r>
              <a:rPr lang="en-US" dirty="0" err="1"/>
              <a:t>y_max</a:t>
            </a:r>
            <a:r>
              <a:rPr lang="en-US" dirty="0"/>
              <a:t> = X[:, 1].min() - .5, X[:, 1].max() + .5</a:t>
            </a:r>
          </a:p>
          <a:p>
            <a:r>
              <a:rPr lang="en-US" dirty="0"/>
              <a:t>xx, </a:t>
            </a:r>
            <a:r>
              <a:rPr lang="en-US" dirty="0" err="1"/>
              <a:t>yy</a:t>
            </a:r>
            <a:r>
              <a:rPr lang="en-US" dirty="0"/>
              <a:t> = </a:t>
            </a:r>
            <a:r>
              <a:rPr lang="en-US" dirty="0" err="1"/>
              <a:t>np.meshgrid</a:t>
            </a:r>
            <a:r>
              <a:rPr lang="en-US" dirty="0"/>
              <a:t>(</a:t>
            </a:r>
            <a:r>
              <a:rPr lang="en-US" dirty="0" err="1"/>
              <a:t>np.arange</a:t>
            </a:r>
            <a:r>
              <a:rPr lang="en-US" dirty="0"/>
              <a:t>(</a:t>
            </a:r>
            <a:r>
              <a:rPr lang="en-US" dirty="0" err="1"/>
              <a:t>x_min</a:t>
            </a:r>
            <a:r>
              <a:rPr lang="en-US" dirty="0"/>
              <a:t>, </a:t>
            </a:r>
            <a:r>
              <a:rPr lang="en-US" dirty="0" err="1"/>
              <a:t>x_max</a:t>
            </a:r>
            <a:r>
              <a:rPr lang="en-US" dirty="0"/>
              <a:t>, h), </a:t>
            </a:r>
            <a:r>
              <a:rPr lang="en-US" dirty="0" err="1"/>
              <a:t>np.arange</a:t>
            </a:r>
            <a:r>
              <a:rPr lang="en-US" dirty="0"/>
              <a:t>(</a:t>
            </a:r>
            <a:r>
              <a:rPr lang="en-US" dirty="0" err="1"/>
              <a:t>y_min</a:t>
            </a:r>
            <a:r>
              <a:rPr lang="en-US" dirty="0"/>
              <a:t>, </a:t>
            </a:r>
            <a:r>
              <a:rPr lang="en-US" dirty="0" err="1"/>
              <a:t>y_max</a:t>
            </a:r>
            <a:r>
              <a:rPr lang="en-US" dirty="0"/>
              <a:t>, h))</a:t>
            </a:r>
          </a:p>
          <a:p>
            <a:r>
              <a:rPr lang="en-US" dirty="0"/>
              <a:t>Z = </a:t>
            </a:r>
            <a:r>
              <a:rPr lang="en-US" dirty="0" err="1"/>
              <a:t>logreg.predict</a:t>
            </a:r>
            <a:r>
              <a:rPr lang="en-US" dirty="0"/>
              <a:t>(</a:t>
            </a:r>
            <a:r>
              <a:rPr lang="en-US" dirty="0" err="1"/>
              <a:t>np.c</a:t>
            </a:r>
            <a:r>
              <a:rPr lang="en-US" dirty="0"/>
              <a:t>_[</a:t>
            </a:r>
            <a:r>
              <a:rPr lang="en-US" dirty="0" err="1"/>
              <a:t>xx.ravel</a:t>
            </a:r>
            <a:r>
              <a:rPr lang="en-US" dirty="0"/>
              <a:t>(), </a:t>
            </a:r>
            <a:r>
              <a:rPr lang="en-US" dirty="0" err="1"/>
              <a:t>yy.ravel</a:t>
            </a:r>
            <a:r>
              <a:rPr lang="en-US" dirty="0"/>
              <a:t>()])</a:t>
            </a:r>
          </a:p>
          <a:p>
            <a:r>
              <a:rPr lang="en-US" dirty="0"/>
              <a:t># </a:t>
            </a:r>
            <a:r>
              <a:rPr lang="en-US" dirty="0" err="1"/>
              <a:t>numpy.ravel</a:t>
            </a:r>
            <a:r>
              <a:rPr lang="en-US" dirty="0"/>
              <a:t>: Return a contiguous flattened array.</a:t>
            </a:r>
          </a:p>
        </p:txBody>
      </p:sp>
      <p:sp>
        <p:nvSpPr>
          <p:cNvPr id="3" name="TextBox 2"/>
          <p:cNvSpPr txBox="1"/>
          <p:nvPr/>
        </p:nvSpPr>
        <p:spPr>
          <a:xfrm>
            <a:off x="378792" y="2723271"/>
            <a:ext cx="2604251" cy="1815882"/>
          </a:xfrm>
          <a:prstGeom prst="rect">
            <a:avLst/>
          </a:prstGeom>
          <a:noFill/>
        </p:spPr>
        <p:txBody>
          <a:bodyPr wrap="square" rtlCol="0">
            <a:spAutoFit/>
          </a:bodyPr>
          <a:lstStyle/>
          <a:p>
            <a:r>
              <a:rPr lang="en-US" sz="1400" dirty="0"/>
              <a:t>xx shape is (171, 231) </a:t>
            </a:r>
            <a:endParaRPr lang="en-US" sz="1400" dirty="0" smtClean="0"/>
          </a:p>
          <a:p>
            <a:r>
              <a:rPr lang="en-US" sz="1400" dirty="0" err="1" smtClean="0"/>
              <a:t>yy</a:t>
            </a:r>
            <a:r>
              <a:rPr lang="en-US" sz="1400" dirty="0" smtClean="0"/>
              <a:t> </a:t>
            </a:r>
            <a:r>
              <a:rPr lang="en-US" sz="1400" dirty="0"/>
              <a:t>shape is (171, 231) </a:t>
            </a:r>
            <a:endParaRPr lang="en-US" sz="1400" dirty="0" smtClean="0"/>
          </a:p>
          <a:p>
            <a:r>
              <a:rPr lang="en-US" sz="1400" dirty="0" smtClean="0"/>
              <a:t/>
            </a:r>
            <a:br>
              <a:rPr lang="en-US" sz="1400" dirty="0" smtClean="0"/>
            </a:br>
            <a:r>
              <a:rPr lang="en-US" sz="1400" dirty="0" err="1" smtClean="0"/>
              <a:t>np.c</a:t>
            </a:r>
            <a:r>
              <a:rPr lang="en-US" sz="1400" dirty="0" smtClean="0"/>
              <a:t> </a:t>
            </a:r>
            <a:r>
              <a:rPr lang="en-US" sz="1400" dirty="0"/>
              <a:t>returns shape (39501, 2) </a:t>
            </a:r>
            <a:endParaRPr lang="en-US" sz="1400" dirty="0" smtClean="0"/>
          </a:p>
          <a:p>
            <a:r>
              <a:rPr lang="en-US" sz="1400" dirty="0" smtClean="0"/>
              <a:t>[[ </a:t>
            </a:r>
            <a:r>
              <a:rPr lang="en-US" sz="1400" dirty="0"/>
              <a:t>3.8 1.5 ] </a:t>
            </a:r>
            <a:endParaRPr lang="en-US" sz="1400" dirty="0" smtClean="0"/>
          </a:p>
          <a:p>
            <a:r>
              <a:rPr lang="en-US" sz="1400" dirty="0" smtClean="0"/>
              <a:t>[ </a:t>
            </a:r>
            <a:r>
              <a:rPr lang="en-US" sz="1400" dirty="0"/>
              <a:t>3.82 1.5 ] </a:t>
            </a:r>
            <a:endParaRPr lang="en-US" sz="1400" dirty="0" smtClean="0"/>
          </a:p>
          <a:p>
            <a:r>
              <a:rPr lang="en-US" sz="1400" dirty="0" smtClean="0"/>
              <a:t>[ </a:t>
            </a:r>
            <a:r>
              <a:rPr lang="en-US" sz="1400" dirty="0"/>
              <a:t>3.84 1.5 ] </a:t>
            </a:r>
            <a:r>
              <a:rPr lang="mr-IN" sz="1400" dirty="0" smtClean="0"/>
              <a:t>…</a:t>
            </a:r>
            <a:r>
              <a:rPr lang="en-US" sz="1400" dirty="0" smtClean="0"/>
              <a:t>]</a:t>
            </a:r>
          </a:p>
          <a:p>
            <a:r>
              <a:rPr lang="en-US" sz="1400" dirty="0" smtClean="0"/>
              <a:t>Z </a:t>
            </a:r>
            <a:r>
              <a:rPr lang="en-US" sz="1400" dirty="0"/>
              <a:t>shape is (39501,)</a:t>
            </a:r>
          </a:p>
        </p:txBody>
      </p:sp>
      <p:cxnSp>
        <p:nvCxnSpPr>
          <p:cNvPr id="9" name="Straight Arrow Connector 8"/>
          <p:cNvCxnSpPr/>
          <p:nvPr/>
        </p:nvCxnSpPr>
        <p:spPr>
          <a:xfrm flipH="1">
            <a:off x="764191" y="4959629"/>
            <a:ext cx="15034" cy="1149140"/>
          </a:xfrm>
          <a:prstGeom prst="straightConnector1">
            <a:avLst/>
          </a:prstGeom>
          <a:ln>
            <a:solidFill>
              <a:schemeClr val="accent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1029" y="5252861"/>
            <a:ext cx="805220" cy="276999"/>
          </a:xfrm>
          <a:prstGeom prst="rect">
            <a:avLst/>
          </a:prstGeom>
          <a:noFill/>
        </p:spPr>
        <p:txBody>
          <a:bodyPr wrap="none" rtlCol="0">
            <a:spAutoFit/>
          </a:bodyPr>
          <a:lstStyle/>
          <a:p>
            <a:r>
              <a:rPr lang="en-US" sz="1200" dirty="0"/>
              <a:t>x</a:t>
            </a:r>
            <a:r>
              <a:rPr lang="en-US" sz="1200" dirty="0" smtClean="0"/>
              <a:t>x-&gt; X[:,0]</a:t>
            </a:r>
            <a:endParaRPr lang="en-US" sz="1200" dirty="0"/>
          </a:p>
        </p:txBody>
      </p:sp>
      <p:sp>
        <p:nvSpPr>
          <p:cNvPr id="11" name="TextBox 10"/>
          <p:cNvSpPr txBox="1"/>
          <p:nvPr/>
        </p:nvSpPr>
        <p:spPr>
          <a:xfrm>
            <a:off x="258185" y="4858618"/>
            <a:ext cx="851211" cy="369332"/>
          </a:xfrm>
          <a:prstGeom prst="rect">
            <a:avLst/>
          </a:prstGeom>
          <a:noFill/>
        </p:spPr>
        <p:txBody>
          <a:bodyPr wrap="square" rtlCol="0">
            <a:spAutoFit/>
          </a:bodyPr>
          <a:lstStyle/>
          <a:p>
            <a:r>
              <a:rPr lang="en-US" dirty="0" smtClean="0"/>
              <a:t>3.8</a:t>
            </a:r>
            <a:endParaRPr lang="en-US" dirty="0"/>
          </a:p>
        </p:txBody>
      </p:sp>
      <p:sp>
        <p:nvSpPr>
          <p:cNvPr id="12" name="TextBox 11"/>
          <p:cNvSpPr txBox="1"/>
          <p:nvPr/>
        </p:nvSpPr>
        <p:spPr>
          <a:xfrm>
            <a:off x="302813" y="5787916"/>
            <a:ext cx="476412" cy="369332"/>
          </a:xfrm>
          <a:prstGeom prst="rect">
            <a:avLst/>
          </a:prstGeom>
          <a:noFill/>
        </p:spPr>
        <p:txBody>
          <a:bodyPr wrap="none" rtlCol="0">
            <a:spAutoFit/>
          </a:bodyPr>
          <a:lstStyle/>
          <a:p>
            <a:r>
              <a:rPr lang="en-US" smtClean="0"/>
              <a:t>8.4</a:t>
            </a:r>
            <a:endParaRPr lang="en-US"/>
          </a:p>
        </p:txBody>
      </p:sp>
      <p:cxnSp>
        <p:nvCxnSpPr>
          <p:cNvPr id="13" name="Straight Arrow Connector 12"/>
          <p:cNvCxnSpPr/>
          <p:nvPr/>
        </p:nvCxnSpPr>
        <p:spPr>
          <a:xfrm flipV="1">
            <a:off x="970235" y="4979458"/>
            <a:ext cx="2987679" cy="12248"/>
          </a:xfrm>
          <a:prstGeom prst="straightConnector1">
            <a:avLst/>
          </a:prstGeom>
          <a:ln>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842005" y="4625575"/>
            <a:ext cx="848950" cy="276999"/>
          </a:xfrm>
          <a:prstGeom prst="rect">
            <a:avLst/>
          </a:prstGeom>
          <a:noFill/>
        </p:spPr>
        <p:txBody>
          <a:bodyPr wrap="none" rtlCol="0">
            <a:spAutoFit/>
          </a:bodyPr>
          <a:lstStyle/>
          <a:p>
            <a:r>
              <a:rPr lang="en-US" sz="1200" dirty="0" err="1" smtClean="0"/>
              <a:t>yy</a:t>
            </a:r>
            <a:r>
              <a:rPr lang="en-US" sz="1200" dirty="0" smtClean="0"/>
              <a:t> -&gt; X[:,1]</a:t>
            </a:r>
            <a:endParaRPr lang="en-US" sz="1200" dirty="0"/>
          </a:p>
        </p:txBody>
      </p:sp>
      <p:sp>
        <p:nvSpPr>
          <p:cNvPr id="15" name="TextBox 14"/>
          <p:cNvSpPr txBox="1"/>
          <p:nvPr/>
        </p:nvSpPr>
        <p:spPr>
          <a:xfrm>
            <a:off x="871190" y="4605166"/>
            <a:ext cx="476412" cy="369332"/>
          </a:xfrm>
          <a:prstGeom prst="rect">
            <a:avLst/>
          </a:prstGeom>
          <a:noFill/>
        </p:spPr>
        <p:txBody>
          <a:bodyPr wrap="none" rtlCol="0">
            <a:spAutoFit/>
          </a:bodyPr>
          <a:lstStyle/>
          <a:p>
            <a:r>
              <a:rPr lang="en-US" dirty="0" smtClean="0"/>
              <a:t>1.5</a:t>
            </a:r>
            <a:endParaRPr lang="en-US" dirty="0"/>
          </a:p>
        </p:txBody>
      </p:sp>
      <p:sp>
        <p:nvSpPr>
          <p:cNvPr id="16" name="TextBox 15"/>
          <p:cNvSpPr txBox="1"/>
          <p:nvPr/>
        </p:nvSpPr>
        <p:spPr>
          <a:xfrm>
            <a:off x="3480297" y="4607825"/>
            <a:ext cx="476412" cy="369332"/>
          </a:xfrm>
          <a:prstGeom prst="rect">
            <a:avLst/>
          </a:prstGeom>
          <a:noFill/>
        </p:spPr>
        <p:txBody>
          <a:bodyPr wrap="none" rtlCol="0">
            <a:spAutoFit/>
          </a:bodyPr>
          <a:lstStyle/>
          <a:p>
            <a:r>
              <a:rPr lang="en-US" dirty="0" smtClean="0"/>
              <a:t>4.9</a:t>
            </a:r>
            <a:endParaRPr lang="en-US" dirty="0"/>
          </a:p>
        </p:txBody>
      </p:sp>
      <p:sp>
        <p:nvSpPr>
          <p:cNvPr id="19" name="TextBox 18"/>
          <p:cNvSpPr txBox="1"/>
          <p:nvPr/>
        </p:nvSpPr>
        <p:spPr>
          <a:xfrm>
            <a:off x="871190" y="5114361"/>
            <a:ext cx="2675732" cy="830997"/>
          </a:xfrm>
          <a:prstGeom prst="rect">
            <a:avLst/>
          </a:prstGeom>
          <a:noFill/>
        </p:spPr>
        <p:txBody>
          <a:bodyPr wrap="none" rtlCol="0">
            <a:spAutoFit/>
          </a:bodyPr>
          <a:lstStyle/>
          <a:p>
            <a:r>
              <a:rPr lang="en-US" sz="1200" dirty="0" smtClean="0"/>
              <a:t>3.8, 1.5	3.8, 1.7	3.8, 1.9 </a:t>
            </a:r>
            <a:r>
              <a:rPr lang="mr-IN" sz="1200" dirty="0" smtClean="0"/>
              <a:t>…</a:t>
            </a:r>
            <a:r>
              <a:rPr lang="en-US" sz="1200" dirty="0" smtClean="0"/>
              <a:t>.</a:t>
            </a:r>
          </a:p>
          <a:p>
            <a:r>
              <a:rPr lang="en-US" sz="1200" dirty="0" smtClean="0"/>
              <a:t>4.0, 1.5	4.0, 1.7	4.0, 1.9</a:t>
            </a:r>
            <a:r>
              <a:rPr lang="mr-IN" sz="1200" dirty="0" smtClean="0"/>
              <a:t>…</a:t>
            </a:r>
            <a:r>
              <a:rPr lang="en-US" sz="1200" dirty="0" smtClean="0"/>
              <a:t>.</a:t>
            </a:r>
          </a:p>
          <a:p>
            <a:r>
              <a:rPr lang="en-US" sz="1200" dirty="0" smtClean="0"/>
              <a:t>4.2, 1.5	4.2, 1.7	4.2, 1.9</a:t>
            </a:r>
            <a:r>
              <a:rPr lang="mr-IN" sz="1200" dirty="0" smtClean="0"/>
              <a:t>…</a:t>
            </a:r>
            <a:r>
              <a:rPr lang="en-US" sz="1200" dirty="0" smtClean="0"/>
              <a:t>.</a:t>
            </a:r>
          </a:p>
          <a:p>
            <a:r>
              <a:rPr lang="mr-IN" sz="1200" dirty="0" smtClean="0"/>
              <a:t>…</a:t>
            </a:r>
            <a:endParaRPr lang="en-US" sz="1200" dirty="0"/>
          </a:p>
        </p:txBody>
      </p:sp>
      <p:sp>
        <p:nvSpPr>
          <p:cNvPr id="21" name="TextBox 20"/>
          <p:cNvSpPr txBox="1"/>
          <p:nvPr/>
        </p:nvSpPr>
        <p:spPr>
          <a:xfrm>
            <a:off x="5160099" y="2597500"/>
            <a:ext cx="3672993" cy="2031325"/>
          </a:xfrm>
          <a:prstGeom prst="rect">
            <a:avLst/>
          </a:prstGeom>
          <a:noFill/>
        </p:spPr>
        <p:txBody>
          <a:bodyPr wrap="none" rtlCol="0">
            <a:spAutoFit/>
          </a:bodyPr>
          <a:lstStyle/>
          <a:p>
            <a:r>
              <a:rPr lang="en-US" dirty="0" smtClean="0"/>
              <a:t>xx is a matrix of all the first values</a:t>
            </a:r>
          </a:p>
          <a:p>
            <a:endParaRPr lang="en-US" dirty="0"/>
          </a:p>
          <a:p>
            <a:endParaRPr lang="en-US" dirty="0" smtClean="0"/>
          </a:p>
          <a:p>
            <a:endParaRPr lang="en-US" dirty="0"/>
          </a:p>
          <a:p>
            <a:endParaRPr lang="en-US" dirty="0" smtClean="0"/>
          </a:p>
          <a:p>
            <a:endParaRPr lang="en-US" dirty="0" smtClean="0"/>
          </a:p>
          <a:p>
            <a:r>
              <a:rPr lang="en-US" dirty="0" err="1" smtClean="0"/>
              <a:t>yy</a:t>
            </a:r>
            <a:r>
              <a:rPr lang="en-US" dirty="0" smtClean="0"/>
              <a:t> is matric of only the second values</a:t>
            </a:r>
            <a:endParaRPr lang="en-US" dirty="0"/>
          </a:p>
        </p:txBody>
      </p:sp>
      <p:cxnSp>
        <p:nvCxnSpPr>
          <p:cNvPr id="22" name="Straight Arrow Connector 21"/>
          <p:cNvCxnSpPr/>
          <p:nvPr/>
        </p:nvCxnSpPr>
        <p:spPr>
          <a:xfrm flipH="1">
            <a:off x="5299676" y="3164979"/>
            <a:ext cx="15034" cy="1149140"/>
          </a:xfrm>
          <a:prstGeom prst="straightConnector1">
            <a:avLst/>
          </a:prstGeom>
          <a:ln>
            <a:solidFill>
              <a:schemeClr val="accent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596266" y="3197056"/>
            <a:ext cx="805220" cy="276999"/>
          </a:xfrm>
          <a:prstGeom prst="rect">
            <a:avLst/>
          </a:prstGeom>
          <a:noFill/>
        </p:spPr>
        <p:txBody>
          <a:bodyPr wrap="none" rtlCol="0">
            <a:spAutoFit/>
          </a:bodyPr>
          <a:lstStyle/>
          <a:p>
            <a:r>
              <a:rPr lang="en-US" sz="1200" dirty="0"/>
              <a:t>x</a:t>
            </a:r>
            <a:r>
              <a:rPr lang="en-US" sz="1200" dirty="0" smtClean="0"/>
              <a:t>x-&gt; X[:,0]</a:t>
            </a:r>
            <a:endParaRPr lang="en-US" sz="1200" dirty="0"/>
          </a:p>
        </p:txBody>
      </p:sp>
      <p:sp>
        <p:nvSpPr>
          <p:cNvPr id="24" name="TextBox 23"/>
          <p:cNvSpPr txBox="1"/>
          <p:nvPr/>
        </p:nvSpPr>
        <p:spPr>
          <a:xfrm>
            <a:off x="4793670" y="3063968"/>
            <a:ext cx="851211" cy="369332"/>
          </a:xfrm>
          <a:prstGeom prst="rect">
            <a:avLst/>
          </a:prstGeom>
          <a:noFill/>
        </p:spPr>
        <p:txBody>
          <a:bodyPr wrap="square" rtlCol="0">
            <a:spAutoFit/>
          </a:bodyPr>
          <a:lstStyle/>
          <a:p>
            <a:r>
              <a:rPr lang="en-US" dirty="0" smtClean="0"/>
              <a:t>3.8</a:t>
            </a:r>
            <a:endParaRPr lang="en-US" dirty="0"/>
          </a:p>
        </p:txBody>
      </p:sp>
      <p:sp>
        <p:nvSpPr>
          <p:cNvPr id="25" name="TextBox 24"/>
          <p:cNvSpPr txBox="1"/>
          <p:nvPr/>
        </p:nvSpPr>
        <p:spPr>
          <a:xfrm>
            <a:off x="4838298" y="3993266"/>
            <a:ext cx="476412" cy="369332"/>
          </a:xfrm>
          <a:prstGeom prst="rect">
            <a:avLst/>
          </a:prstGeom>
          <a:noFill/>
        </p:spPr>
        <p:txBody>
          <a:bodyPr wrap="none" rtlCol="0">
            <a:spAutoFit/>
          </a:bodyPr>
          <a:lstStyle/>
          <a:p>
            <a:r>
              <a:rPr lang="en-US" smtClean="0"/>
              <a:t>8.4</a:t>
            </a:r>
            <a:endParaRPr lang="en-US"/>
          </a:p>
        </p:txBody>
      </p:sp>
      <p:cxnSp>
        <p:nvCxnSpPr>
          <p:cNvPr id="26" name="Straight Arrow Connector 25"/>
          <p:cNvCxnSpPr/>
          <p:nvPr/>
        </p:nvCxnSpPr>
        <p:spPr>
          <a:xfrm flipV="1">
            <a:off x="5505720" y="3184808"/>
            <a:ext cx="2987679" cy="12248"/>
          </a:xfrm>
          <a:prstGeom prst="straightConnector1">
            <a:avLst/>
          </a:prstGeom>
          <a:ln>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9552536" y="2769964"/>
            <a:ext cx="848950" cy="276999"/>
          </a:xfrm>
          <a:prstGeom prst="rect">
            <a:avLst/>
          </a:prstGeom>
          <a:noFill/>
        </p:spPr>
        <p:txBody>
          <a:bodyPr wrap="none" rtlCol="0">
            <a:spAutoFit/>
          </a:bodyPr>
          <a:lstStyle/>
          <a:p>
            <a:r>
              <a:rPr lang="en-US" sz="1200" dirty="0" err="1" smtClean="0"/>
              <a:t>yy</a:t>
            </a:r>
            <a:r>
              <a:rPr lang="en-US" sz="1200" dirty="0" smtClean="0"/>
              <a:t> -&gt; X[:,1]</a:t>
            </a:r>
            <a:endParaRPr lang="en-US" sz="1200" dirty="0"/>
          </a:p>
        </p:txBody>
      </p:sp>
      <p:sp>
        <p:nvSpPr>
          <p:cNvPr id="28" name="TextBox 27"/>
          <p:cNvSpPr txBox="1"/>
          <p:nvPr/>
        </p:nvSpPr>
        <p:spPr>
          <a:xfrm>
            <a:off x="5406675" y="2810516"/>
            <a:ext cx="476412" cy="369332"/>
          </a:xfrm>
          <a:prstGeom prst="rect">
            <a:avLst/>
          </a:prstGeom>
          <a:noFill/>
        </p:spPr>
        <p:txBody>
          <a:bodyPr wrap="none" rtlCol="0">
            <a:spAutoFit/>
          </a:bodyPr>
          <a:lstStyle/>
          <a:p>
            <a:r>
              <a:rPr lang="en-US" dirty="0" smtClean="0"/>
              <a:t>1.5</a:t>
            </a:r>
            <a:endParaRPr lang="en-US" dirty="0"/>
          </a:p>
        </p:txBody>
      </p:sp>
      <p:sp>
        <p:nvSpPr>
          <p:cNvPr id="29" name="TextBox 28"/>
          <p:cNvSpPr txBox="1"/>
          <p:nvPr/>
        </p:nvSpPr>
        <p:spPr>
          <a:xfrm>
            <a:off x="8015782" y="2813175"/>
            <a:ext cx="476412" cy="369332"/>
          </a:xfrm>
          <a:prstGeom prst="rect">
            <a:avLst/>
          </a:prstGeom>
          <a:noFill/>
        </p:spPr>
        <p:txBody>
          <a:bodyPr wrap="none" rtlCol="0">
            <a:spAutoFit/>
          </a:bodyPr>
          <a:lstStyle/>
          <a:p>
            <a:r>
              <a:rPr lang="en-US" dirty="0" smtClean="0"/>
              <a:t>4.9</a:t>
            </a:r>
            <a:endParaRPr lang="en-US" dirty="0"/>
          </a:p>
        </p:txBody>
      </p:sp>
      <p:sp>
        <p:nvSpPr>
          <p:cNvPr id="30" name="TextBox 29"/>
          <p:cNvSpPr txBox="1"/>
          <p:nvPr/>
        </p:nvSpPr>
        <p:spPr>
          <a:xfrm>
            <a:off x="5406675" y="3319711"/>
            <a:ext cx="2523448" cy="830997"/>
          </a:xfrm>
          <a:prstGeom prst="rect">
            <a:avLst/>
          </a:prstGeom>
          <a:noFill/>
        </p:spPr>
        <p:txBody>
          <a:bodyPr wrap="none" rtlCol="0">
            <a:spAutoFit/>
          </a:bodyPr>
          <a:lstStyle/>
          <a:p>
            <a:r>
              <a:rPr lang="en-US" sz="1200" dirty="0" smtClean="0"/>
              <a:t>3.8		3.8		3.8  </a:t>
            </a:r>
            <a:r>
              <a:rPr lang="mr-IN" sz="1200" dirty="0" smtClean="0"/>
              <a:t>…</a:t>
            </a:r>
            <a:r>
              <a:rPr lang="en-US" sz="1200" dirty="0" smtClean="0"/>
              <a:t>.</a:t>
            </a:r>
          </a:p>
          <a:p>
            <a:r>
              <a:rPr lang="en-US" sz="1200" dirty="0" smtClean="0"/>
              <a:t>4.0		4.0		4.0 </a:t>
            </a:r>
            <a:r>
              <a:rPr lang="mr-IN" sz="1200" dirty="0" smtClean="0"/>
              <a:t>…</a:t>
            </a:r>
            <a:r>
              <a:rPr lang="en-US" sz="1200" dirty="0" smtClean="0"/>
              <a:t>.</a:t>
            </a:r>
          </a:p>
          <a:p>
            <a:r>
              <a:rPr lang="en-US" sz="1200" dirty="0" smtClean="0"/>
              <a:t>4.2		4.2		4.2</a:t>
            </a:r>
            <a:r>
              <a:rPr lang="mr-IN" sz="1200" dirty="0" smtClean="0"/>
              <a:t>…</a:t>
            </a:r>
            <a:r>
              <a:rPr lang="en-US" sz="1200" dirty="0" smtClean="0"/>
              <a:t>.</a:t>
            </a:r>
          </a:p>
          <a:p>
            <a:r>
              <a:rPr lang="mr-IN" sz="1200" dirty="0" smtClean="0"/>
              <a:t>…</a:t>
            </a:r>
            <a:endParaRPr lang="en-US" sz="1200" dirty="0"/>
          </a:p>
        </p:txBody>
      </p:sp>
      <p:cxnSp>
        <p:nvCxnSpPr>
          <p:cNvPr id="31" name="Straight Arrow Connector 30"/>
          <p:cNvCxnSpPr/>
          <p:nvPr/>
        </p:nvCxnSpPr>
        <p:spPr>
          <a:xfrm flipH="1">
            <a:off x="5298471" y="4809764"/>
            <a:ext cx="15034" cy="1149140"/>
          </a:xfrm>
          <a:prstGeom prst="straightConnector1">
            <a:avLst/>
          </a:prstGeom>
          <a:ln>
            <a:solidFill>
              <a:schemeClr val="accent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493251" y="5102996"/>
            <a:ext cx="805220" cy="276999"/>
          </a:xfrm>
          <a:prstGeom prst="rect">
            <a:avLst/>
          </a:prstGeom>
          <a:noFill/>
        </p:spPr>
        <p:txBody>
          <a:bodyPr wrap="none" rtlCol="0">
            <a:spAutoFit/>
          </a:bodyPr>
          <a:lstStyle/>
          <a:p>
            <a:r>
              <a:rPr lang="en-US" sz="1200" dirty="0"/>
              <a:t>x</a:t>
            </a:r>
            <a:r>
              <a:rPr lang="en-US" sz="1200" dirty="0" smtClean="0"/>
              <a:t>x-&gt; X[:,0]</a:t>
            </a:r>
            <a:endParaRPr lang="en-US" sz="1200" dirty="0"/>
          </a:p>
        </p:txBody>
      </p:sp>
      <p:sp>
        <p:nvSpPr>
          <p:cNvPr id="33" name="TextBox 32"/>
          <p:cNvSpPr txBox="1"/>
          <p:nvPr/>
        </p:nvSpPr>
        <p:spPr>
          <a:xfrm>
            <a:off x="4792465" y="4708753"/>
            <a:ext cx="851211" cy="369332"/>
          </a:xfrm>
          <a:prstGeom prst="rect">
            <a:avLst/>
          </a:prstGeom>
          <a:noFill/>
        </p:spPr>
        <p:txBody>
          <a:bodyPr wrap="square" rtlCol="0">
            <a:spAutoFit/>
          </a:bodyPr>
          <a:lstStyle/>
          <a:p>
            <a:r>
              <a:rPr lang="en-US" dirty="0" smtClean="0"/>
              <a:t>3.8</a:t>
            </a:r>
            <a:endParaRPr lang="en-US" dirty="0"/>
          </a:p>
        </p:txBody>
      </p:sp>
      <p:sp>
        <p:nvSpPr>
          <p:cNvPr id="34" name="TextBox 33"/>
          <p:cNvSpPr txBox="1"/>
          <p:nvPr/>
        </p:nvSpPr>
        <p:spPr>
          <a:xfrm>
            <a:off x="4837093" y="5638051"/>
            <a:ext cx="476412" cy="369332"/>
          </a:xfrm>
          <a:prstGeom prst="rect">
            <a:avLst/>
          </a:prstGeom>
          <a:noFill/>
        </p:spPr>
        <p:txBody>
          <a:bodyPr wrap="none" rtlCol="0">
            <a:spAutoFit/>
          </a:bodyPr>
          <a:lstStyle/>
          <a:p>
            <a:r>
              <a:rPr lang="en-US" smtClean="0"/>
              <a:t>8.4</a:t>
            </a:r>
            <a:endParaRPr lang="en-US"/>
          </a:p>
        </p:txBody>
      </p:sp>
      <p:cxnSp>
        <p:nvCxnSpPr>
          <p:cNvPr id="35" name="Straight Arrow Connector 34"/>
          <p:cNvCxnSpPr/>
          <p:nvPr/>
        </p:nvCxnSpPr>
        <p:spPr>
          <a:xfrm flipV="1">
            <a:off x="5504515" y="4829593"/>
            <a:ext cx="2987679" cy="12248"/>
          </a:xfrm>
          <a:prstGeom prst="straightConnector1">
            <a:avLst/>
          </a:prstGeom>
          <a:ln>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376285" y="4475710"/>
            <a:ext cx="848950" cy="276999"/>
          </a:xfrm>
          <a:prstGeom prst="rect">
            <a:avLst/>
          </a:prstGeom>
          <a:noFill/>
        </p:spPr>
        <p:txBody>
          <a:bodyPr wrap="none" rtlCol="0">
            <a:spAutoFit/>
          </a:bodyPr>
          <a:lstStyle/>
          <a:p>
            <a:r>
              <a:rPr lang="en-US" sz="1200" dirty="0" err="1" smtClean="0"/>
              <a:t>yy</a:t>
            </a:r>
            <a:r>
              <a:rPr lang="en-US" sz="1200" dirty="0" smtClean="0"/>
              <a:t> -&gt; X[:,1]</a:t>
            </a:r>
            <a:endParaRPr lang="en-US" sz="1200" dirty="0"/>
          </a:p>
        </p:txBody>
      </p:sp>
      <p:sp>
        <p:nvSpPr>
          <p:cNvPr id="37" name="TextBox 36"/>
          <p:cNvSpPr txBox="1"/>
          <p:nvPr/>
        </p:nvSpPr>
        <p:spPr>
          <a:xfrm>
            <a:off x="5405470" y="4455301"/>
            <a:ext cx="476412" cy="369332"/>
          </a:xfrm>
          <a:prstGeom prst="rect">
            <a:avLst/>
          </a:prstGeom>
          <a:noFill/>
        </p:spPr>
        <p:txBody>
          <a:bodyPr wrap="none" rtlCol="0">
            <a:spAutoFit/>
          </a:bodyPr>
          <a:lstStyle/>
          <a:p>
            <a:r>
              <a:rPr lang="en-US" dirty="0" smtClean="0"/>
              <a:t>1.5</a:t>
            </a:r>
            <a:endParaRPr lang="en-US" dirty="0"/>
          </a:p>
        </p:txBody>
      </p:sp>
      <p:sp>
        <p:nvSpPr>
          <p:cNvPr id="38" name="TextBox 37"/>
          <p:cNvSpPr txBox="1"/>
          <p:nvPr/>
        </p:nvSpPr>
        <p:spPr>
          <a:xfrm>
            <a:off x="8014577" y="4457960"/>
            <a:ext cx="476412" cy="369332"/>
          </a:xfrm>
          <a:prstGeom prst="rect">
            <a:avLst/>
          </a:prstGeom>
          <a:noFill/>
        </p:spPr>
        <p:txBody>
          <a:bodyPr wrap="none" rtlCol="0">
            <a:spAutoFit/>
          </a:bodyPr>
          <a:lstStyle/>
          <a:p>
            <a:r>
              <a:rPr lang="en-US" dirty="0" smtClean="0"/>
              <a:t>4.9</a:t>
            </a:r>
            <a:endParaRPr lang="en-US" dirty="0"/>
          </a:p>
        </p:txBody>
      </p:sp>
      <p:sp>
        <p:nvSpPr>
          <p:cNvPr id="39" name="TextBox 38"/>
          <p:cNvSpPr txBox="1"/>
          <p:nvPr/>
        </p:nvSpPr>
        <p:spPr>
          <a:xfrm>
            <a:off x="5405470" y="4964496"/>
            <a:ext cx="2488182" cy="830997"/>
          </a:xfrm>
          <a:prstGeom prst="rect">
            <a:avLst/>
          </a:prstGeom>
          <a:noFill/>
        </p:spPr>
        <p:txBody>
          <a:bodyPr wrap="none" rtlCol="0">
            <a:spAutoFit/>
          </a:bodyPr>
          <a:lstStyle/>
          <a:p>
            <a:r>
              <a:rPr lang="en-US" sz="1200" dirty="0" smtClean="0"/>
              <a:t>1.5		1.7		1.9 </a:t>
            </a:r>
            <a:r>
              <a:rPr lang="mr-IN" sz="1200" dirty="0" smtClean="0"/>
              <a:t>…</a:t>
            </a:r>
            <a:r>
              <a:rPr lang="en-US" sz="1200" dirty="0" smtClean="0"/>
              <a:t>.</a:t>
            </a:r>
          </a:p>
          <a:p>
            <a:r>
              <a:rPr lang="en-US" sz="1200" dirty="0" smtClean="0"/>
              <a:t>1.5		1.7		1.9 </a:t>
            </a:r>
            <a:r>
              <a:rPr lang="mr-IN" sz="1200" dirty="0" smtClean="0"/>
              <a:t>…</a:t>
            </a:r>
            <a:r>
              <a:rPr lang="en-US" sz="1200" dirty="0" smtClean="0"/>
              <a:t>.</a:t>
            </a:r>
          </a:p>
          <a:p>
            <a:r>
              <a:rPr lang="en-US" sz="1200" dirty="0" smtClean="0"/>
              <a:t>1.5		1.7		1.9</a:t>
            </a:r>
            <a:r>
              <a:rPr lang="mr-IN" sz="1200" dirty="0" smtClean="0"/>
              <a:t>…</a:t>
            </a:r>
            <a:r>
              <a:rPr lang="en-US" sz="1200" dirty="0" smtClean="0"/>
              <a:t>.</a:t>
            </a:r>
          </a:p>
          <a:p>
            <a:r>
              <a:rPr lang="mr-IN" sz="1200" dirty="0" smtClean="0"/>
              <a:t>…</a:t>
            </a:r>
            <a:endParaRPr lang="en-US" sz="1200" dirty="0"/>
          </a:p>
        </p:txBody>
      </p:sp>
    </p:spTree>
    <p:extLst>
      <p:ext uri="{BB962C8B-B14F-4D97-AF65-F5344CB8AC3E}">
        <p14:creationId xmlns:p14="http://schemas.microsoft.com/office/powerpoint/2010/main" val="3017863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the Results</a:t>
            </a:r>
          </a:p>
        </p:txBody>
      </p:sp>
      <p:sp>
        <p:nvSpPr>
          <p:cNvPr id="3" name="Content Placeholder 2"/>
          <p:cNvSpPr>
            <a:spLocks noGrp="1"/>
          </p:cNvSpPr>
          <p:nvPr>
            <p:ph idx="1"/>
          </p:nvPr>
        </p:nvSpPr>
        <p:spPr>
          <a:xfrm>
            <a:off x="457200" y="943046"/>
            <a:ext cx="4421828" cy="4886694"/>
          </a:xfrm>
        </p:spPr>
        <p:style>
          <a:lnRef idx="2">
            <a:schemeClr val="dk1">
              <a:shade val="50000"/>
            </a:schemeClr>
          </a:lnRef>
          <a:fillRef idx="1">
            <a:schemeClr val="dk1"/>
          </a:fillRef>
          <a:effectRef idx="0">
            <a:schemeClr val="dk1"/>
          </a:effectRef>
          <a:fontRef idx="minor">
            <a:schemeClr val="lt1"/>
          </a:fontRef>
        </p:style>
        <p:txBody>
          <a:bodyPr>
            <a:normAutofit fontScale="85000" lnSpcReduction="10000"/>
          </a:bodyPr>
          <a:lstStyle/>
          <a:p>
            <a:pPr marL="0" indent="0">
              <a:buNone/>
            </a:pPr>
            <a:r>
              <a:rPr lang="en-US" dirty="0"/>
              <a:t># Put the result into a color plot</a:t>
            </a:r>
          </a:p>
          <a:p>
            <a:pPr marL="0" indent="0">
              <a:buNone/>
            </a:pPr>
            <a:r>
              <a:rPr lang="en-US" dirty="0"/>
              <a:t>Z = </a:t>
            </a:r>
            <a:r>
              <a:rPr lang="en-US" dirty="0" err="1"/>
              <a:t>Z.reshape</a:t>
            </a:r>
            <a:r>
              <a:rPr lang="en-US" dirty="0"/>
              <a:t>(</a:t>
            </a:r>
            <a:r>
              <a:rPr lang="en-US" dirty="0" err="1"/>
              <a:t>xx.shape</a:t>
            </a:r>
            <a:r>
              <a:rPr lang="en-US" dirty="0"/>
              <a:t>)</a:t>
            </a:r>
          </a:p>
          <a:p>
            <a:pPr marL="0" indent="0">
              <a:buNone/>
            </a:pPr>
            <a:r>
              <a:rPr lang="en-US" dirty="0" err="1"/>
              <a:t>plt.figure</a:t>
            </a:r>
            <a:r>
              <a:rPr lang="en-US" dirty="0"/>
              <a:t>(1, </a:t>
            </a:r>
            <a:r>
              <a:rPr lang="en-US" dirty="0" err="1"/>
              <a:t>figsize</a:t>
            </a:r>
            <a:r>
              <a:rPr lang="en-US" dirty="0"/>
              <a:t>=(4, 3))</a:t>
            </a:r>
          </a:p>
          <a:p>
            <a:pPr marL="0" indent="0">
              <a:buNone/>
            </a:pPr>
            <a:r>
              <a:rPr lang="en-US" dirty="0" err="1"/>
              <a:t>plt.pcolormesh</a:t>
            </a:r>
            <a:r>
              <a:rPr lang="en-US" dirty="0"/>
              <a:t>(xx, </a:t>
            </a:r>
            <a:r>
              <a:rPr lang="en-US" dirty="0" err="1"/>
              <a:t>yy</a:t>
            </a:r>
            <a:r>
              <a:rPr lang="en-US" dirty="0"/>
              <a:t>, Z, </a:t>
            </a:r>
            <a:r>
              <a:rPr lang="en-US" dirty="0" err="1"/>
              <a:t>cmap</a:t>
            </a:r>
            <a:r>
              <a:rPr lang="en-US" dirty="0"/>
              <a:t>=</a:t>
            </a:r>
            <a:r>
              <a:rPr lang="en-US" dirty="0" err="1"/>
              <a:t>plt.cm.Paired</a:t>
            </a:r>
            <a:r>
              <a:rPr lang="en-US" dirty="0"/>
              <a:t>)</a:t>
            </a:r>
          </a:p>
          <a:p>
            <a:pPr marL="0" indent="0">
              <a:buNone/>
            </a:pPr>
            <a:endParaRPr lang="en-US" dirty="0"/>
          </a:p>
          <a:p>
            <a:pPr marL="0" indent="0">
              <a:buNone/>
            </a:pPr>
            <a:r>
              <a:rPr lang="en-US" dirty="0"/>
              <a:t># Plot also the training points</a:t>
            </a:r>
          </a:p>
          <a:p>
            <a:pPr marL="0" indent="0">
              <a:buNone/>
            </a:pPr>
            <a:r>
              <a:rPr lang="en-US" dirty="0" err="1"/>
              <a:t>plt.scatter</a:t>
            </a:r>
            <a:r>
              <a:rPr lang="en-US" dirty="0"/>
              <a:t>(X[:, 0], X[:, 1], c=Y, </a:t>
            </a:r>
            <a:r>
              <a:rPr lang="en-US" dirty="0" err="1"/>
              <a:t>edgecolors</a:t>
            </a:r>
            <a:r>
              <a:rPr lang="en-US" dirty="0"/>
              <a:t>='k', </a:t>
            </a:r>
            <a:r>
              <a:rPr lang="en-US" dirty="0" err="1"/>
              <a:t>cmap</a:t>
            </a:r>
            <a:r>
              <a:rPr lang="en-US" dirty="0"/>
              <a:t>=</a:t>
            </a:r>
            <a:r>
              <a:rPr lang="en-US" dirty="0" err="1"/>
              <a:t>get_cmap</a:t>
            </a:r>
            <a:r>
              <a:rPr lang="en-US" dirty="0"/>
              <a:t>("Spectral"))</a:t>
            </a:r>
          </a:p>
          <a:p>
            <a:pPr marL="0" indent="0">
              <a:buNone/>
            </a:pPr>
            <a:r>
              <a:rPr lang="en-US" dirty="0" err="1"/>
              <a:t>plt.xlabel</a:t>
            </a:r>
            <a:r>
              <a:rPr lang="en-US" dirty="0"/>
              <a:t>('Sepal length')</a:t>
            </a:r>
          </a:p>
          <a:p>
            <a:pPr marL="0" indent="0">
              <a:buNone/>
            </a:pPr>
            <a:r>
              <a:rPr lang="en-US" dirty="0" err="1"/>
              <a:t>plt.ylabel</a:t>
            </a:r>
            <a:r>
              <a:rPr lang="en-US" dirty="0"/>
              <a:t>('Sepal width')</a:t>
            </a:r>
          </a:p>
          <a:p>
            <a:pPr marL="0" indent="0">
              <a:buNone/>
            </a:pPr>
            <a:endParaRPr lang="en-US" dirty="0"/>
          </a:p>
          <a:p>
            <a:pPr marL="0" indent="0">
              <a:buNone/>
            </a:pPr>
            <a:r>
              <a:rPr lang="en-US" dirty="0"/>
              <a:t>#</a:t>
            </a:r>
            <a:r>
              <a:rPr lang="en-US" dirty="0" err="1"/>
              <a:t>plt.xlim</a:t>
            </a:r>
            <a:r>
              <a:rPr lang="en-US" dirty="0"/>
              <a:t>(</a:t>
            </a:r>
            <a:r>
              <a:rPr lang="en-US" dirty="0" err="1"/>
              <a:t>xx.min</a:t>
            </a:r>
            <a:r>
              <a:rPr lang="en-US" dirty="0"/>
              <a:t>(), </a:t>
            </a:r>
            <a:r>
              <a:rPr lang="en-US" dirty="0" err="1"/>
              <a:t>xx.max</a:t>
            </a:r>
            <a:r>
              <a:rPr lang="en-US" dirty="0"/>
              <a:t>())</a:t>
            </a:r>
          </a:p>
          <a:p>
            <a:pPr marL="0" indent="0">
              <a:buNone/>
            </a:pPr>
            <a:r>
              <a:rPr lang="en-US" dirty="0"/>
              <a:t>#</a:t>
            </a:r>
            <a:r>
              <a:rPr lang="en-US" dirty="0" err="1"/>
              <a:t>plt.ylim</a:t>
            </a:r>
            <a:r>
              <a:rPr lang="en-US" dirty="0"/>
              <a:t>(</a:t>
            </a:r>
            <a:r>
              <a:rPr lang="en-US" dirty="0" err="1"/>
              <a:t>yy.min</a:t>
            </a:r>
            <a:r>
              <a:rPr lang="en-US" dirty="0"/>
              <a:t>(), </a:t>
            </a:r>
            <a:r>
              <a:rPr lang="en-US" dirty="0" err="1"/>
              <a:t>yy.max</a:t>
            </a:r>
            <a:r>
              <a:rPr lang="en-US" dirty="0"/>
              <a:t>())</a:t>
            </a:r>
          </a:p>
          <a:p>
            <a:pPr marL="0" indent="0">
              <a:buNone/>
            </a:pPr>
            <a:r>
              <a:rPr lang="en-US" dirty="0"/>
              <a:t>#</a:t>
            </a:r>
            <a:r>
              <a:rPr lang="en-US" dirty="0" err="1"/>
              <a:t>plt.xticks</a:t>
            </a:r>
            <a:r>
              <a:rPr lang="en-US" dirty="0"/>
              <a:t>(())</a:t>
            </a:r>
          </a:p>
          <a:p>
            <a:pPr marL="0" indent="0">
              <a:buNone/>
            </a:pPr>
            <a:r>
              <a:rPr lang="en-US" dirty="0"/>
              <a:t>#</a:t>
            </a:r>
            <a:r>
              <a:rPr lang="en-US" dirty="0" err="1"/>
              <a:t>plt.yticks</a:t>
            </a:r>
            <a:r>
              <a:rPr lang="en-US" dirty="0"/>
              <a:t>(())</a:t>
            </a:r>
          </a:p>
          <a:p>
            <a:pPr marL="0" indent="0">
              <a:buNone/>
            </a:pPr>
            <a:endParaRPr lang="en-US" dirty="0"/>
          </a:p>
          <a:p>
            <a:pPr marL="0" indent="0">
              <a:buNone/>
            </a:pPr>
            <a:r>
              <a:rPr lang="en-US" dirty="0" err="1"/>
              <a:t>plt.show</a:t>
            </a:r>
            <a:r>
              <a:rPr lang="en-US" dirty="0"/>
              <a:t>()</a:t>
            </a:r>
          </a:p>
        </p:txBody>
      </p:sp>
      <p:pic>
        <p:nvPicPr>
          <p:cNvPr id="4" name="Picture 3" descr="6bhJ6pYYhz9BRAKQhgkGQBoaDIA0NBgAaWgwANLQYACkmQENDCuLB1c1DAAAAABJRU5ErkJgg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529" y="1854981"/>
            <a:ext cx="3556000" cy="2882900"/>
          </a:xfrm>
          <a:prstGeom prst="rect">
            <a:avLst/>
          </a:prstGeom>
        </p:spPr>
      </p:pic>
    </p:spTree>
    <p:extLst>
      <p:ext uri="{BB962C8B-B14F-4D97-AF65-F5344CB8AC3E}">
        <p14:creationId xmlns:p14="http://schemas.microsoft.com/office/powerpoint/2010/main" val="292288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Discussion of Classification, Logistic Regression, and how it works in </a:t>
            </a:r>
            <a:r>
              <a:rPr lang="en-US" dirty="0" err="1" smtClean="0"/>
              <a:t>SciKit</a:t>
            </a:r>
            <a:r>
              <a:rPr lang="en-US" dirty="0" smtClean="0"/>
              <a:t> Learn (45 min to 1 hour)</a:t>
            </a:r>
          </a:p>
          <a:p>
            <a:endParaRPr lang="en-US" dirty="0" smtClean="0"/>
          </a:p>
          <a:p>
            <a:r>
              <a:rPr lang="en-US" dirty="0" smtClean="0"/>
              <a:t>Break Out Session with Sample Code (40 min)</a:t>
            </a:r>
          </a:p>
          <a:p>
            <a:endParaRPr lang="en-US" dirty="0"/>
          </a:p>
          <a:p>
            <a:r>
              <a:rPr lang="en-US" dirty="0" smtClean="0"/>
              <a:t>Homework </a:t>
            </a:r>
            <a:r>
              <a:rPr lang="en-US" dirty="0" smtClean="0"/>
              <a:t>for next </a:t>
            </a:r>
            <a:r>
              <a:rPr lang="en-US" dirty="0" smtClean="0"/>
              <a:t>week: Lighter </a:t>
            </a:r>
            <a:r>
              <a:rPr lang="en-US" dirty="0" smtClean="0"/>
              <a:t>to make more progress on project</a:t>
            </a:r>
          </a:p>
          <a:p>
            <a:pPr lvl="1"/>
            <a:endParaRPr lang="en-US" dirty="0" smtClean="0"/>
          </a:p>
          <a:p>
            <a:r>
              <a:rPr lang="en-US" dirty="0"/>
              <a:t>Project Discussion </a:t>
            </a:r>
            <a:r>
              <a:rPr lang="mr-IN" dirty="0"/>
              <a:t>–</a:t>
            </a:r>
            <a:r>
              <a:rPr lang="en-US" dirty="0"/>
              <a:t> Next </a:t>
            </a:r>
            <a:r>
              <a:rPr lang="en-US" dirty="0" smtClean="0"/>
              <a:t>steps, </a:t>
            </a:r>
            <a:r>
              <a:rPr lang="en-US" dirty="0" smtClean="0"/>
              <a:t>work </a:t>
            </a:r>
            <a:r>
              <a:rPr lang="en-US" dirty="0" smtClean="0"/>
              <a:t>with team</a:t>
            </a:r>
            <a:r>
              <a:rPr lang="en-US" dirty="0" smtClean="0"/>
              <a:t>:</a:t>
            </a:r>
          </a:p>
          <a:p>
            <a:pPr lvl="1"/>
            <a:r>
              <a:rPr lang="en-US" dirty="0" smtClean="0"/>
              <a:t>User requirements: </a:t>
            </a:r>
            <a:r>
              <a:rPr lang="en-US" dirty="0"/>
              <a:t>what you know </a:t>
            </a:r>
            <a:r>
              <a:rPr lang="en-US" dirty="0" smtClean="0"/>
              <a:t>and don’t?</a:t>
            </a:r>
          </a:p>
          <a:p>
            <a:pPr lvl="1"/>
            <a:r>
              <a:rPr lang="en-US" dirty="0"/>
              <a:t>Technical </a:t>
            </a:r>
            <a:r>
              <a:rPr lang="en-US" dirty="0" smtClean="0"/>
              <a:t>needs: what you know and don’t</a:t>
            </a:r>
          </a:p>
          <a:p>
            <a:pPr lvl="1"/>
            <a:r>
              <a:rPr lang="en-US" dirty="0" smtClean="0"/>
              <a:t>Whiteboard </a:t>
            </a:r>
            <a:r>
              <a:rPr lang="en-US" dirty="0" smtClean="0"/>
              <a:t>Your </a:t>
            </a:r>
            <a:r>
              <a:rPr lang="en-US" dirty="0" smtClean="0"/>
              <a:t>Architecture and /or Data Model</a:t>
            </a:r>
          </a:p>
          <a:p>
            <a:pPr lvl="1"/>
            <a:r>
              <a:rPr lang="en-US" dirty="0" smtClean="0"/>
              <a:t>Basic planning and prioritization</a:t>
            </a:r>
            <a:endParaRPr lang="en-US" dirty="0" smtClean="0"/>
          </a:p>
          <a:p>
            <a:pPr lvl="1"/>
            <a:endParaRPr lang="en-US" dirty="0"/>
          </a:p>
          <a:p>
            <a:endParaRPr lang="en-US" dirty="0"/>
          </a:p>
        </p:txBody>
      </p:sp>
      <p:sp>
        <p:nvSpPr>
          <p:cNvPr id="4" name="TextBox 3"/>
          <p:cNvSpPr txBox="1"/>
          <p:nvPr/>
        </p:nvSpPr>
        <p:spPr>
          <a:xfrm>
            <a:off x="10268262" y="458699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94477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534479" y="4365278"/>
            <a:ext cx="5116263" cy="923330"/>
          </a:xfrm>
          <a:prstGeom prst="rect">
            <a:avLst/>
          </a:prstGeom>
          <a:noFill/>
        </p:spPr>
        <p:txBody>
          <a:bodyPr wrap="square" rtlCol="0">
            <a:spAutoFit/>
          </a:bodyPr>
          <a:lstStyle/>
          <a:p>
            <a:r>
              <a:rPr lang="en-US" dirty="0"/>
              <a:t>+1 for matches: y=1, f(x)=1 or y=-1, f(x) = -1)</a:t>
            </a:r>
          </a:p>
          <a:p>
            <a:endParaRPr lang="en-US" dirty="0"/>
          </a:p>
          <a:p>
            <a:r>
              <a:rPr lang="en-US" dirty="0"/>
              <a:t>-1 for does not match: y=1, f(x)=-1, y=-1, f(x)=1</a:t>
            </a:r>
          </a:p>
        </p:txBody>
      </p:sp>
      <p:sp>
        <p:nvSpPr>
          <p:cNvPr id="16" name="Left Brace 15"/>
          <p:cNvSpPr/>
          <p:nvPr/>
        </p:nvSpPr>
        <p:spPr>
          <a:xfrm>
            <a:off x="3358556" y="4381990"/>
            <a:ext cx="215046" cy="92333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368094" y="2719443"/>
            <a:ext cx="8275298" cy="3477875"/>
          </a:xfrm>
          <a:prstGeom prst="rect">
            <a:avLst/>
          </a:prstGeom>
          <a:noFill/>
        </p:spPr>
        <p:txBody>
          <a:bodyPr wrap="square" rtlCol="0">
            <a:spAutoFit/>
          </a:bodyPr>
          <a:lstStyle/>
          <a:p>
            <a:endParaRPr lang="en-US" sz="2000" dirty="0"/>
          </a:p>
          <a:p>
            <a:r>
              <a:rPr lang="en-US" sz="2000" dirty="0"/>
              <a:t>2. Loss Function = price of inaccuracy of score:</a:t>
            </a:r>
          </a:p>
          <a:p>
            <a:pPr marL="342900" indent="-342900">
              <a:buFont typeface="Arial"/>
              <a:buChar char="•"/>
            </a:pPr>
            <a:endParaRPr lang="en-US" sz="2000" dirty="0"/>
          </a:p>
          <a:p>
            <a:pPr marL="342900" indent="-342900">
              <a:buFont typeface="Arial"/>
              <a:buChar char="•"/>
            </a:pPr>
            <a:r>
              <a:rPr lang="en-US" sz="2000" dirty="0"/>
              <a:t>example: L</a:t>
            </a:r>
            <a:r>
              <a:rPr lang="en-US" sz="2000" baseline="-25000" dirty="0"/>
              <a:t>i</a:t>
            </a:r>
            <a:r>
              <a:rPr lang="en-US" sz="2000" dirty="0"/>
              <a:t>(f(xi), W) ,y)  				           (square loss)</a:t>
            </a:r>
            <a:br>
              <a:rPr lang="en-US" sz="2000" dirty="0"/>
            </a:br>
            <a:endParaRPr lang="en-US" sz="2000" dirty="0"/>
          </a:p>
          <a:p>
            <a:pPr marL="342900" indent="-342900">
              <a:buFont typeface="Arial"/>
              <a:buChar char="•"/>
            </a:pPr>
            <a:endParaRPr lang="en-US" sz="2000" dirty="0"/>
          </a:p>
          <a:p>
            <a:pPr marL="342900" indent="-342900">
              <a:buFont typeface="Arial"/>
              <a:buChar char="•"/>
            </a:pPr>
            <a:r>
              <a:rPr lang="en-US" sz="2000" dirty="0"/>
              <a:t>See that y f(x) </a:t>
            </a:r>
            <a:r>
              <a:rPr lang="en-US" sz="2000" dirty="0" err="1"/>
              <a:t>approx</a:t>
            </a:r>
            <a:r>
              <a:rPr lang="en-US" sz="2000" dirty="0"/>
              <a:t> =  </a:t>
            </a:r>
          </a:p>
          <a:p>
            <a:endParaRPr lang="en-US" sz="2000" dirty="0"/>
          </a:p>
          <a:p>
            <a:endParaRPr lang="en-US" sz="2000" dirty="0"/>
          </a:p>
          <a:p>
            <a:r>
              <a:rPr lang="en-US" sz="2000" dirty="0"/>
              <a:t>L</a:t>
            </a:r>
            <a:r>
              <a:rPr lang="en-US" sz="2000" baseline="-25000" dirty="0"/>
              <a:t>i</a:t>
            </a:r>
            <a:r>
              <a:rPr lang="en-US" sz="2000" dirty="0"/>
              <a:t>(f(xi, W), </a:t>
            </a:r>
            <a:r>
              <a:rPr lang="en-US" sz="2000" dirty="0" err="1"/>
              <a:t>yi</a:t>
            </a:r>
            <a:r>
              <a:rPr lang="en-US" sz="2000" dirty="0"/>
              <a:t>) = must  be selected (there are many options)</a:t>
            </a:r>
          </a:p>
          <a:p>
            <a:r>
              <a:rPr lang="en-US" sz="2000" dirty="0"/>
              <a:t>Loss L = E[Li] = average all </a:t>
            </a:r>
            <a:r>
              <a:rPr lang="en-US" sz="2000" dirty="0" err="1"/>
              <a:t>i</a:t>
            </a:r>
            <a:r>
              <a:rPr lang="en-US" sz="2000" dirty="0"/>
              <a:t> sample data during training or testing</a:t>
            </a:r>
          </a:p>
        </p:txBody>
      </p:sp>
      <p:pic>
        <p:nvPicPr>
          <p:cNvPr id="4" name="Picture 3"/>
          <p:cNvPicPr>
            <a:picLocks noChangeAspect="1"/>
          </p:cNvPicPr>
          <p:nvPr/>
        </p:nvPicPr>
        <p:blipFill>
          <a:blip r:embed="rId3"/>
          <a:stretch>
            <a:fillRect/>
          </a:stretch>
        </p:blipFill>
        <p:spPr>
          <a:xfrm>
            <a:off x="3358556" y="3477096"/>
            <a:ext cx="1854805" cy="706592"/>
          </a:xfrm>
          <a:prstGeom prst="rect">
            <a:avLst/>
          </a:prstGeom>
        </p:spPr>
      </p:pic>
      <p:sp>
        <p:nvSpPr>
          <p:cNvPr id="14" name="TextBox 13"/>
          <p:cNvSpPr txBox="1"/>
          <p:nvPr/>
        </p:nvSpPr>
        <p:spPr>
          <a:xfrm>
            <a:off x="9739467" y="1146014"/>
            <a:ext cx="366680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For classification:  </a:t>
            </a:r>
            <a:r>
              <a:rPr lang="en-US" dirty="0" err="1"/>
              <a:t>y</a:t>
            </a:r>
            <a:r>
              <a:rPr lang="en-US" sz="1600" dirty="0" err="1"/>
              <a:t>i</a:t>
            </a:r>
            <a:r>
              <a:rPr lang="en-US" dirty="0"/>
              <a:t> is -1 or +1</a:t>
            </a:r>
            <a:br>
              <a:rPr lang="en-US" dirty="0"/>
            </a:br>
            <a:r>
              <a:rPr lang="en-US" dirty="0"/>
              <a:t>f(x) is in range -1 to 1</a:t>
            </a:r>
          </a:p>
        </p:txBody>
      </p:sp>
      <p:sp>
        <p:nvSpPr>
          <p:cNvPr id="7" name="TextBox 6"/>
          <p:cNvSpPr txBox="1"/>
          <p:nvPr/>
        </p:nvSpPr>
        <p:spPr>
          <a:xfrm>
            <a:off x="7223095" y="1688391"/>
            <a:ext cx="994683" cy="523220"/>
          </a:xfrm>
          <a:prstGeom prst="rect">
            <a:avLst/>
          </a:prstGeom>
          <a:noFill/>
        </p:spPr>
        <p:txBody>
          <a:bodyPr wrap="none" rtlCol="0">
            <a:spAutoFit/>
          </a:bodyPr>
          <a:lstStyle/>
          <a:p>
            <a:r>
              <a:rPr lang="en-US" sz="2800" dirty="0"/>
              <a:t>Score</a:t>
            </a:r>
          </a:p>
        </p:txBody>
      </p:sp>
      <p:sp>
        <p:nvSpPr>
          <p:cNvPr id="23" name="TextBox 22"/>
          <p:cNvSpPr txBox="1"/>
          <p:nvPr/>
        </p:nvSpPr>
        <p:spPr>
          <a:xfrm>
            <a:off x="7844887" y="3164698"/>
            <a:ext cx="805855" cy="523220"/>
          </a:xfrm>
          <a:prstGeom prst="rect">
            <a:avLst/>
          </a:prstGeom>
          <a:noFill/>
        </p:spPr>
        <p:txBody>
          <a:bodyPr wrap="none" rtlCol="0">
            <a:spAutoFit/>
          </a:bodyPr>
          <a:lstStyle/>
          <a:p>
            <a:r>
              <a:rPr lang="en-US" sz="2800" dirty="0"/>
              <a:t>Loss</a:t>
            </a:r>
          </a:p>
        </p:txBody>
      </p:sp>
      <p:sp>
        <p:nvSpPr>
          <p:cNvPr id="24" name="Title 1"/>
          <p:cNvSpPr txBox="1">
            <a:spLocks/>
          </p:cNvSpPr>
          <p:nvPr/>
        </p:nvSpPr>
        <p:spPr>
          <a:xfrm>
            <a:off x="457200" y="-9466"/>
            <a:ext cx="8229600" cy="66840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sz="3600" b="1"/>
              <a:t>Loss Functions</a:t>
            </a:r>
            <a:endParaRPr lang="en-US" sz="3600" b="1" dirty="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863" y="745408"/>
            <a:ext cx="1541922" cy="965647"/>
          </a:xfrm>
          <a:prstGeom prst="rect">
            <a:avLst/>
          </a:prstGeom>
        </p:spPr>
      </p:pic>
      <p:sp>
        <p:nvSpPr>
          <p:cNvPr id="26" name="TextBox 25"/>
          <p:cNvSpPr txBox="1"/>
          <p:nvPr/>
        </p:nvSpPr>
        <p:spPr>
          <a:xfrm>
            <a:off x="317442" y="1759219"/>
            <a:ext cx="2555895" cy="1015663"/>
          </a:xfrm>
          <a:prstGeom prst="rect">
            <a:avLst/>
          </a:prstGeom>
          <a:noFill/>
        </p:spPr>
        <p:txBody>
          <a:bodyPr wrap="square" rtlCol="0">
            <a:spAutoFit/>
          </a:bodyPr>
          <a:lstStyle/>
          <a:p>
            <a:r>
              <a:rPr lang="en-US" sz="2000" dirty="0"/>
              <a:t> xi = [32 x 32 x 3]: </a:t>
            </a:r>
            <a:br>
              <a:rPr lang="en-US" sz="2000" dirty="0"/>
            </a:br>
            <a:r>
              <a:rPr lang="en-US" sz="2000" dirty="0"/>
              <a:t>array of numbers</a:t>
            </a:r>
          </a:p>
          <a:p>
            <a:endParaRPr lang="en-US" sz="2000" dirty="0"/>
          </a:p>
        </p:txBody>
      </p:sp>
      <p:cxnSp>
        <p:nvCxnSpPr>
          <p:cNvPr id="27" name="Straight Arrow Connector 26"/>
          <p:cNvCxnSpPr/>
          <p:nvPr/>
        </p:nvCxnSpPr>
        <p:spPr>
          <a:xfrm>
            <a:off x="2644589" y="1250689"/>
            <a:ext cx="38906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974096" y="1380614"/>
            <a:ext cx="3236932" cy="830997"/>
          </a:xfrm>
          <a:prstGeom prst="rect">
            <a:avLst/>
          </a:prstGeom>
          <a:noFill/>
        </p:spPr>
        <p:txBody>
          <a:bodyPr wrap="square" rtlCol="0">
            <a:spAutoFit/>
          </a:bodyPr>
          <a:lstStyle/>
          <a:p>
            <a:r>
              <a:rPr lang="en-US" dirty="0"/>
              <a:t>If f(x) is a Linear: </a:t>
            </a:r>
            <a:endParaRPr lang="en-US" sz="2400" dirty="0"/>
          </a:p>
          <a:p>
            <a:r>
              <a:rPr lang="en-US" sz="2400" dirty="0"/>
              <a:t>Score(</a:t>
            </a:r>
            <a:r>
              <a:rPr lang="en-US" sz="2400" dirty="0" err="1"/>
              <a:t>i</a:t>
            </a:r>
            <a:r>
              <a:rPr lang="en-US" sz="2400" dirty="0"/>
              <a:t>) = f(x</a:t>
            </a:r>
            <a:r>
              <a:rPr lang="en-US" sz="2400" baseline="-25000" dirty="0"/>
              <a:t>i</a:t>
            </a:r>
            <a:r>
              <a:rPr lang="en-US" sz="2400" dirty="0"/>
              <a:t>, W) = </a:t>
            </a:r>
            <a:r>
              <a:rPr lang="en-US" sz="2400" dirty="0" err="1"/>
              <a:t>Wx</a:t>
            </a:r>
            <a:r>
              <a:rPr lang="en-US" sz="2400" baseline="-25000" dirty="0" err="1"/>
              <a:t>i</a:t>
            </a:r>
            <a:r>
              <a:rPr lang="en-US" sz="2400" dirty="0"/>
              <a:t> </a:t>
            </a:r>
            <a:r>
              <a:rPr lang="en-US" dirty="0"/>
              <a:t>  </a:t>
            </a:r>
          </a:p>
        </p:txBody>
      </p:sp>
      <p:sp>
        <p:nvSpPr>
          <p:cNvPr id="30" name="TextBox 29"/>
          <p:cNvSpPr txBox="1"/>
          <p:nvPr/>
        </p:nvSpPr>
        <p:spPr>
          <a:xfrm>
            <a:off x="2873337" y="772227"/>
            <a:ext cx="3882493" cy="461665"/>
          </a:xfrm>
          <a:prstGeom prst="rect">
            <a:avLst/>
          </a:prstGeom>
          <a:noFill/>
        </p:spPr>
        <p:txBody>
          <a:bodyPr wrap="none" rtlCol="0">
            <a:spAutoFit/>
          </a:bodyPr>
          <a:lstStyle/>
          <a:p>
            <a:r>
              <a:rPr lang="en-US" sz="2400" dirty="0"/>
              <a:t>1. If f(x) is our selected model</a:t>
            </a:r>
          </a:p>
        </p:txBody>
      </p:sp>
      <p:sp>
        <p:nvSpPr>
          <p:cNvPr id="31" name="TextBox 30"/>
          <p:cNvSpPr txBox="1"/>
          <p:nvPr/>
        </p:nvSpPr>
        <p:spPr>
          <a:xfrm>
            <a:off x="6547691" y="1796113"/>
            <a:ext cx="2305118" cy="923330"/>
          </a:xfrm>
          <a:prstGeom prst="rect">
            <a:avLst/>
          </a:prstGeom>
          <a:noFill/>
        </p:spPr>
        <p:txBody>
          <a:bodyPr wrap="none" rtlCol="0">
            <a:spAutoFit/>
          </a:bodyPr>
          <a:lstStyle/>
          <a:p>
            <a:endParaRPr lang="en-US" dirty="0"/>
          </a:p>
          <a:p>
            <a:r>
              <a:rPr lang="en-US" dirty="0"/>
              <a:t>Score f(x</a:t>
            </a:r>
            <a:r>
              <a:rPr lang="en-US" sz="1600" baseline="-25000" dirty="0"/>
              <a:t>i</a:t>
            </a:r>
            <a:r>
              <a:rPr lang="en-US" dirty="0"/>
              <a:t>, W) typically </a:t>
            </a:r>
            <a:br>
              <a:rPr lang="en-US" dirty="0"/>
            </a:br>
            <a:r>
              <a:rPr lang="en-US" dirty="0"/>
              <a:t>ranges from (-1,+1)  </a:t>
            </a:r>
          </a:p>
        </p:txBody>
      </p:sp>
      <p:sp>
        <p:nvSpPr>
          <p:cNvPr id="32" name="TextBox 31"/>
          <p:cNvSpPr txBox="1"/>
          <p:nvPr/>
        </p:nvSpPr>
        <p:spPr>
          <a:xfrm>
            <a:off x="6800563" y="538186"/>
            <a:ext cx="2839919" cy="1938992"/>
          </a:xfrm>
          <a:prstGeom prst="rect">
            <a:avLst/>
          </a:prstGeom>
          <a:noFill/>
        </p:spPr>
        <p:txBody>
          <a:bodyPr wrap="square" rtlCol="0">
            <a:spAutoFit/>
          </a:bodyPr>
          <a:lstStyle/>
          <a:p>
            <a:r>
              <a:rPr lang="en-US" sz="2000" b="1" dirty="0"/>
              <a:t>Actual Results:</a:t>
            </a:r>
          </a:p>
          <a:p>
            <a:r>
              <a:rPr lang="en-US" sz="2000" dirty="0"/>
              <a:t>y </a:t>
            </a:r>
            <a:r>
              <a:rPr lang="en-US" sz="2000" baseline="-25000" dirty="0" err="1"/>
              <a:t>i</a:t>
            </a:r>
            <a:r>
              <a:rPr lang="en-US" sz="2000" dirty="0"/>
              <a:t> =  [ y </a:t>
            </a:r>
            <a:r>
              <a:rPr lang="en-US" sz="2000" baseline="-25000" dirty="0"/>
              <a:t>i,1</a:t>
            </a:r>
            <a:r>
              <a:rPr lang="en-US" sz="2000" dirty="0"/>
              <a:t>, y </a:t>
            </a:r>
            <a:r>
              <a:rPr lang="en-US" sz="2000" baseline="-25000" dirty="0"/>
              <a:t>i,2</a:t>
            </a:r>
            <a:r>
              <a:rPr lang="en-US" sz="2000" dirty="0"/>
              <a:t>, ..y </a:t>
            </a:r>
            <a:r>
              <a:rPr lang="en-US" sz="2000" baseline="-25000" dirty="0" err="1"/>
              <a:t>i,k</a:t>
            </a:r>
            <a:r>
              <a:rPr lang="en-US" sz="2000" dirty="0"/>
              <a:t> ]</a:t>
            </a:r>
          </a:p>
          <a:p>
            <a:r>
              <a:rPr lang="en-US" sz="2000" dirty="0"/>
              <a:t>y </a:t>
            </a:r>
            <a:r>
              <a:rPr lang="en-US" sz="2000" baseline="-25000" dirty="0" err="1"/>
              <a:t>i</a:t>
            </a:r>
            <a:r>
              <a:rPr lang="en-US" sz="2000" dirty="0"/>
              <a:t> =  [ +1 , -1, .. -1 ]</a:t>
            </a:r>
          </a:p>
          <a:p>
            <a:endParaRPr lang="en-US" sz="2000" dirty="0"/>
          </a:p>
          <a:p>
            <a:endParaRPr lang="en-US" sz="2000" dirty="0"/>
          </a:p>
          <a:p>
            <a:endParaRPr lang="en-US" sz="2000" dirty="0"/>
          </a:p>
        </p:txBody>
      </p:sp>
    </p:spTree>
    <p:extLst>
      <p:ext uri="{BB962C8B-B14F-4D97-AF65-F5344CB8AC3E}">
        <p14:creationId xmlns:p14="http://schemas.microsoft.com/office/powerpoint/2010/main" val="61917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Other Famous Loss Functions</a:t>
            </a:r>
          </a:p>
        </p:txBody>
      </p:sp>
      <p:sp>
        <p:nvSpPr>
          <p:cNvPr id="3" name="Content Placeholder 2"/>
          <p:cNvSpPr>
            <a:spLocks noGrp="1"/>
          </p:cNvSpPr>
          <p:nvPr>
            <p:ph idx="1"/>
          </p:nvPr>
        </p:nvSpPr>
        <p:spPr>
          <a:xfrm>
            <a:off x="457200" y="1253366"/>
            <a:ext cx="3085108" cy="4903399"/>
          </a:xfrm>
        </p:spPr>
        <p:txBody>
          <a:bodyPr>
            <a:normAutofit/>
          </a:bodyPr>
          <a:lstStyle/>
          <a:p>
            <a:r>
              <a:rPr lang="en-US" sz="2800" dirty="0"/>
              <a:t>Logistic Loss</a:t>
            </a:r>
          </a:p>
          <a:p>
            <a:endParaRPr lang="en-US" sz="2800" dirty="0"/>
          </a:p>
          <a:p>
            <a:endParaRPr lang="en-US" sz="2800" dirty="0"/>
          </a:p>
          <a:p>
            <a:pPr marL="0" indent="0">
              <a:buNone/>
            </a:pPr>
            <a:r>
              <a:rPr lang="en-US" sz="2800" dirty="0"/>
              <a:t/>
            </a:r>
            <a:br>
              <a:rPr lang="en-US" sz="2800" dirty="0"/>
            </a:br>
            <a:endParaRPr lang="en-US" sz="2800" dirty="0"/>
          </a:p>
          <a:p>
            <a:r>
              <a:rPr lang="en-US" sz="2800" dirty="0"/>
              <a:t>Cross Entropy</a:t>
            </a:r>
          </a:p>
        </p:txBody>
      </p:sp>
      <p:pic>
        <p:nvPicPr>
          <p:cNvPr id="5" name="Picture 4"/>
          <p:cNvPicPr>
            <a:picLocks noChangeAspect="1"/>
          </p:cNvPicPr>
          <p:nvPr/>
        </p:nvPicPr>
        <p:blipFill rotWithShape="1">
          <a:blip r:embed="rId2"/>
          <a:srcRect l="5350"/>
          <a:stretch/>
        </p:blipFill>
        <p:spPr>
          <a:xfrm>
            <a:off x="3391927" y="1055452"/>
            <a:ext cx="3720244" cy="1118690"/>
          </a:xfrm>
          <a:prstGeom prst="rect">
            <a:avLst/>
          </a:prstGeom>
        </p:spPr>
      </p:pic>
      <p:sp>
        <p:nvSpPr>
          <p:cNvPr id="6" name="TextBox 5"/>
          <p:cNvSpPr txBox="1"/>
          <p:nvPr/>
        </p:nvSpPr>
        <p:spPr>
          <a:xfrm>
            <a:off x="3391927" y="2174142"/>
            <a:ext cx="5494130" cy="646331"/>
          </a:xfrm>
          <a:prstGeom prst="rect">
            <a:avLst/>
          </a:prstGeom>
          <a:noFill/>
        </p:spPr>
        <p:txBody>
          <a:bodyPr wrap="square" rtlCol="0">
            <a:spAutoFit/>
          </a:bodyPr>
          <a:lstStyle/>
          <a:p>
            <a:r>
              <a:rPr lang="en-US" dirty="0"/>
              <a:t>y f(x) = 1 for match: proportional to </a:t>
            </a:r>
            <a:r>
              <a:rPr lang="en-US" dirty="0" err="1"/>
              <a:t>exp</a:t>
            </a:r>
            <a:r>
              <a:rPr lang="en-US" dirty="0"/>
              <a:t>(1+e</a:t>
            </a:r>
            <a:r>
              <a:rPr lang="en-US" baseline="30000" dirty="0"/>
              <a:t>-1</a:t>
            </a:r>
            <a:r>
              <a:rPr lang="en-US" dirty="0"/>
              <a:t>)</a:t>
            </a:r>
          </a:p>
          <a:p>
            <a:r>
              <a:rPr lang="en-US" dirty="0"/>
              <a:t>y f(x) = -1 for no match, proportional to </a:t>
            </a:r>
            <a:r>
              <a:rPr lang="en-US" dirty="0" err="1"/>
              <a:t>exp</a:t>
            </a:r>
            <a:r>
              <a:rPr lang="en-US" dirty="0"/>
              <a:t> (1+e</a:t>
            </a:r>
            <a:r>
              <a:rPr lang="en-US" baseline="30000" dirty="0"/>
              <a:t>1</a:t>
            </a:r>
            <a:r>
              <a:rPr lang="en-US" dirty="0"/>
              <a:t>)</a:t>
            </a:r>
          </a:p>
        </p:txBody>
      </p:sp>
      <p:pic>
        <p:nvPicPr>
          <p:cNvPr id="7" name="Picture 6"/>
          <p:cNvPicPr>
            <a:picLocks noChangeAspect="1"/>
          </p:cNvPicPr>
          <p:nvPr/>
        </p:nvPicPr>
        <p:blipFill>
          <a:blip r:embed="rId3"/>
          <a:stretch>
            <a:fillRect/>
          </a:stretch>
        </p:blipFill>
        <p:spPr>
          <a:xfrm>
            <a:off x="3396733" y="3714864"/>
            <a:ext cx="5519206" cy="689901"/>
          </a:xfrm>
          <a:prstGeom prst="rect">
            <a:avLst/>
          </a:prstGeom>
        </p:spPr>
      </p:pic>
      <p:sp>
        <p:nvSpPr>
          <p:cNvPr id="8" name="TextBox 7"/>
          <p:cNvSpPr txBox="1"/>
          <p:nvPr/>
        </p:nvSpPr>
        <p:spPr>
          <a:xfrm>
            <a:off x="3533912" y="4345001"/>
            <a:ext cx="5170331" cy="1754327"/>
          </a:xfrm>
          <a:prstGeom prst="rect">
            <a:avLst/>
          </a:prstGeom>
          <a:noFill/>
        </p:spPr>
        <p:txBody>
          <a:bodyPr wrap="none" rtlCol="0">
            <a:spAutoFit/>
          </a:bodyPr>
          <a:lstStyle/>
          <a:p>
            <a:r>
              <a:rPr lang="en-US" dirty="0"/>
              <a:t>t = (1+y)/2, so t ranges from 0 to 1</a:t>
            </a:r>
          </a:p>
          <a:p>
            <a:endParaRPr lang="en-US" dirty="0"/>
          </a:p>
          <a:p>
            <a:r>
              <a:rPr lang="en-US" dirty="0"/>
              <a:t>if t = 0: loss = </a:t>
            </a:r>
            <a:r>
              <a:rPr lang="en-US" dirty="0" smtClean="0"/>
              <a:t>-ln(1-f(x</a:t>
            </a:r>
            <a:r>
              <a:rPr lang="en-US" dirty="0"/>
              <a:t>)) = e, when f(x) is 1</a:t>
            </a:r>
            <a:br>
              <a:rPr lang="en-US" dirty="0"/>
            </a:br>
            <a:endParaRPr lang="en-US" dirty="0"/>
          </a:p>
          <a:p>
            <a:r>
              <a:rPr lang="en-US" dirty="0"/>
              <a:t>If t = 1: loss = - </a:t>
            </a:r>
            <a:r>
              <a:rPr lang="en-US" dirty="0" err="1"/>
              <a:t>ln</a:t>
            </a:r>
            <a:r>
              <a:rPr lang="en-US" dirty="0"/>
              <a:t>(f(x) = large when score f(x) is near 0</a:t>
            </a:r>
          </a:p>
          <a:p>
            <a:r>
              <a:rPr lang="en-US" dirty="0"/>
              <a:t>		        approx. =  0, when f(x) = 1 </a:t>
            </a:r>
          </a:p>
        </p:txBody>
      </p:sp>
      <p:sp>
        <p:nvSpPr>
          <p:cNvPr id="4" name="TextBox 3"/>
          <p:cNvSpPr txBox="1"/>
          <p:nvPr/>
        </p:nvSpPr>
        <p:spPr>
          <a:xfrm>
            <a:off x="457200" y="5094942"/>
            <a:ext cx="1954456"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Note: Used for </a:t>
            </a:r>
            <a:br>
              <a:rPr lang="en-US" dirty="0"/>
            </a:br>
            <a:r>
              <a:rPr lang="en-US" dirty="0"/>
              <a:t>Logistic Regression</a:t>
            </a:r>
          </a:p>
        </p:txBody>
      </p:sp>
    </p:spTree>
    <p:extLst>
      <p:ext uri="{BB962C8B-B14F-4D97-AF65-F5344CB8AC3E}">
        <p14:creationId xmlns:p14="http://schemas.microsoft.com/office/powerpoint/2010/main" val="1262997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18" y="284096"/>
            <a:ext cx="8229600" cy="1102962"/>
          </a:xfrm>
        </p:spPr>
        <p:txBody>
          <a:bodyPr>
            <a:normAutofit fontScale="90000"/>
          </a:bodyPr>
          <a:lstStyle/>
          <a:p>
            <a:r>
              <a:rPr lang="en-US" sz="3600" b="1" dirty="0"/>
              <a:t>After we have a loss function, we need to choose W (parameters) to min the loss</a:t>
            </a:r>
          </a:p>
        </p:txBody>
      </p:sp>
      <p:pic>
        <p:nvPicPr>
          <p:cNvPr id="4" name="Picture 3"/>
          <p:cNvPicPr>
            <a:picLocks noChangeAspect="1"/>
          </p:cNvPicPr>
          <p:nvPr/>
        </p:nvPicPr>
        <p:blipFill>
          <a:blip r:embed="rId2"/>
          <a:stretch>
            <a:fillRect/>
          </a:stretch>
        </p:blipFill>
        <p:spPr>
          <a:xfrm>
            <a:off x="6549927" y="1838270"/>
            <a:ext cx="2438555" cy="2616219"/>
          </a:xfrm>
          <a:prstGeom prst="rect">
            <a:avLst/>
          </a:prstGeom>
        </p:spPr>
      </p:pic>
      <p:sp>
        <p:nvSpPr>
          <p:cNvPr id="5" name="TextBox 4"/>
          <p:cNvSpPr txBox="1"/>
          <p:nvPr/>
        </p:nvSpPr>
        <p:spPr>
          <a:xfrm>
            <a:off x="6752155" y="1671538"/>
            <a:ext cx="1851100" cy="369332"/>
          </a:xfrm>
          <a:prstGeom prst="rect">
            <a:avLst/>
          </a:prstGeom>
          <a:noFill/>
        </p:spPr>
        <p:txBody>
          <a:bodyPr wrap="none" rtlCol="0">
            <a:spAutoFit/>
          </a:bodyPr>
          <a:lstStyle/>
          <a:p>
            <a:r>
              <a:rPr lang="en-US" b="1" dirty="0"/>
              <a:t>Gradient Descent</a:t>
            </a:r>
            <a:endParaRPr lang="en-US" dirty="0"/>
          </a:p>
        </p:txBody>
      </p:sp>
      <p:sp>
        <p:nvSpPr>
          <p:cNvPr id="7" name="TextBox 6"/>
          <p:cNvSpPr txBox="1"/>
          <p:nvPr/>
        </p:nvSpPr>
        <p:spPr>
          <a:xfrm>
            <a:off x="490618" y="1838270"/>
            <a:ext cx="5615213" cy="2523768"/>
          </a:xfrm>
          <a:prstGeom prst="rect">
            <a:avLst/>
          </a:prstGeom>
          <a:noFill/>
        </p:spPr>
        <p:txBody>
          <a:bodyPr wrap="none" rtlCol="0">
            <a:spAutoFit/>
          </a:bodyPr>
          <a:lstStyle/>
          <a:p>
            <a:r>
              <a:rPr lang="en-US" sz="2000" dirty="0"/>
              <a:t>L(X, W, Y) = Loss is a function of f(</a:t>
            </a:r>
            <a:r>
              <a:rPr lang="en-US" sz="2000" dirty="0" err="1"/>
              <a:t>x,W</a:t>
            </a:r>
            <a:r>
              <a:rPr lang="en-US" sz="2000" dirty="0"/>
              <a:t>) and Y</a:t>
            </a:r>
          </a:p>
          <a:p>
            <a:endParaRPr lang="en-US" sz="2000" dirty="0"/>
          </a:p>
          <a:p>
            <a:r>
              <a:rPr lang="en-US" sz="2000" dirty="0"/>
              <a:t>ML algorithms try a random W</a:t>
            </a:r>
          </a:p>
          <a:p>
            <a:endParaRPr lang="en-US" sz="2000" dirty="0"/>
          </a:p>
          <a:p>
            <a:r>
              <a:rPr lang="en-US" sz="2000" dirty="0"/>
              <a:t>Expected Loss is calculated for small changes in W</a:t>
            </a:r>
          </a:p>
          <a:p>
            <a:endParaRPr lang="en-US" sz="2000" dirty="0"/>
          </a:p>
          <a:p>
            <a:r>
              <a:rPr lang="en-US" sz="2000" dirty="0"/>
              <a:t>W</a:t>
            </a:r>
            <a:r>
              <a:rPr lang="en-US" sz="2000" baseline="-25000" dirty="0"/>
              <a:t> i+1 </a:t>
            </a:r>
            <a:r>
              <a:rPr lang="en-US" sz="2000" dirty="0"/>
              <a:t>= W</a:t>
            </a:r>
            <a:r>
              <a:rPr lang="en-US" sz="2000" baseline="-25000" dirty="0"/>
              <a:t>i</a:t>
            </a:r>
            <a:r>
              <a:rPr lang="en-US" sz="2000" dirty="0"/>
              <a:t> – [(step size gamma)  x  - gradient of L(W)]</a:t>
            </a:r>
          </a:p>
          <a:p>
            <a:r>
              <a:rPr lang="en-US" dirty="0"/>
              <a:t>  </a:t>
            </a:r>
          </a:p>
        </p:txBody>
      </p:sp>
      <p:sp>
        <p:nvSpPr>
          <p:cNvPr id="8" name="TextBox 7"/>
          <p:cNvSpPr txBox="1"/>
          <p:nvPr/>
        </p:nvSpPr>
        <p:spPr>
          <a:xfrm>
            <a:off x="490618" y="4762788"/>
            <a:ext cx="746286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Gradient descent is a first-order iterative optimization algorithm. To find a local minimum of a function using gradient descent, one takes steps proportional to the negative of the gradient (or of the approximate gradient) of the function at the current point.</a:t>
            </a:r>
          </a:p>
        </p:txBody>
      </p:sp>
    </p:spTree>
    <p:extLst>
      <p:ext uri="{BB962C8B-B14F-4D97-AF65-F5344CB8AC3E}">
        <p14:creationId xmlns:p14="http://schemas.microsoft.com/office/powerpoint/2010/main" val="1473422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8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a:solidFill>
                  <a:schemeClr val="bg1"/>
                </a:solidFill>
                <a:latin typeface="Helvetica Neue Light"/>
                <a:cs typeface="Helvetica Neue Light"/>
              </a:rPr>
              <a:t>End of Section</a:t>
            </a:r>
          </a:p>
        </p:txBody>
      </p:sp>
    </p:spTree>
    <p:extLst>
      <p:ext uri="{BB962C8B-B14F-4D97-AF65-F5344CB8AC3E}">
        <p14:creationId xmlns:p14="http://schemas.microsoft.com/office/powerpoint/2010/main" val="23985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Regularization </a:t>
            </a:r>
          </a:p>
        </p:txBody>
      </p:sp>
      <p:sp>
        <p:nvSpPr>
          <p:cNvPr id="3" name="Content Placeholder 2"/>
          <p:cNvSpPr>
            <a:spLocks noGrp="1"/>
          </p:cNvSpPr>
          <p:nvPr>
            <p:ph idx="1"/>
          </p:nvPr>
        </p:nvSpPr>
        <p:spPr/>
        <p:txBody>
          <a:bodyPr>
            <a:normAutofit/>
          </a:bodyPr>
          <a:lstStyle/>
          <a:p>
            <a:pPr marL="0" indent="0">
              <a:buNone/>
            </a:pPr>
            <a:r>
              <a:rPr lang="en-US" b="1" dirty="0"/>
              <a:t>Why:  </a:t>
            </a:r>
            <a:r>
              <a:rPr lang="en-US" dirty="0"/>
              <a:t>To avoid over-fitting</a:t>
            </a:r>
          </a:p>
          <a:p>
            <a:endParaRPr lang="en-US" dirty="0"/>
          </a:p>
          <a:p>
            <a:pPr marL="0" indent="0">
              <a:buNone/>
            </a:pPr>
            <a:r>
              <a:rPr lang="en-US" b="1" dirty="0"/>
              <a:t>How:  </a:t>
            </a:r>
            <a:r>
              <a:rPr lang="en-US" dirty="0"/>
              <a:t>You penalize your loss function by adding a multiple of an L1 (LASSO) or an L2 (Ridge) norm of your weights vector w</a:t>
            </a:r>
          </a:p>
          <a:p>
            <a:pPr marL="0" indent="0">
              <a:buNone/>
            </a:pPr>
            <a:endParaRPr lang="en-US" dirty="0"/>
          </a:p>
          <a:p>
            <a:pPr marL="0" indent="0">
              <a:buNone/>
            </a:pPr>
            <a:r>
              <a:rPr lang="en-US" dirty="0"/>
              <a:t>Your new loss function  = </a:t>
            </a:r>
            <a:r>
              <a:rPr lang="el-GR" dirty="0"/>
              <a:t>L(X,Y)</a:t>
            </a:r>
            <a:r>
              <a:rPr lang="en-US" dirty="0"/>
              <a:t> </a:t>
            </a:r>
            <a:r>
              <a:rPr lang="el-GR" dirty="0"/>
              <a:t>+</a:t>
            </a:r>
            <a:r>
              <a:rPr lang="en-US" dirty="0"/>
              <a:t> </a:t>
            </a:r>
            <a:r>
              <a:rPr lang="el-GR" dirty="0"/>
              <a:t>λN(w)</a:t>
            </a:r>
            <a:endParaRPr lang="en-US" dirty="0"/>
          </a:p>
          <a:p>
            <a:pPr marL="0" indent="0">
              <a:buNone/>
            </a:pPr>
            <a:endParaRPr lang="en-US" dirty="0"/>
          </a:p>
          <a:p>
            <a:pPr marL="0" indent="0">
              <a:buNone/>
            </a:pPr>
            <a:endParaRPr lang="en-US" dirty="0"/>
          </a:p>
          <a:p>
            <a:pPr marL="0" indent="0">
              <a:buNone/>
            </a:pPr>
            <a:r>
              <a:rPr lang="en-US" b="1" dirty="0"/>
              <a:t>Tuning the regularization term </a:t>
            </a:r>
            <a:r>
              <a:rPr lang="en-US" b="1" dirty="0" err="1"/>
              <a:t>λ</a:t>
            </a:r>
            <a:r>
              <a:rPr lang="en-US" b="1" dirty="0"/>
              <a:t>: </a:t>
            </a:r>
            <a:r>
              <a:rPr lang="en-US" dirty="0"/>
              <a:t>Cross-validation: </a:t>
            </a:r>
          </a:p>
          <a:p>
            <a:pPr>
              <a:buFontTx/>
              <a:buChar char="•"/>
            </a:pPr>
            <a:r>
              <a:rPr lang="en-US" dirty="0"/>
              <a:t>divide your training data,</a:t>
            </a:r>
          </a:p>
          <a:p>
            <a:pPr>
              <a:buFontTx/>
              <a:buChar char="•"/>
            </a:pPr>
            <a:r>
              <a:rPr lang="en-US" dirty="0"/>
              <a:t>train your model for a fixed value of </a:t>
            </a:r>
            <a:r>
              <a:rPr lang="en-US" dirty="0" err="1"/>
              <a:t>λ</a:t>
            </a:r>
            <a:r>
              <a:rPr lang="en-US" dirty="0"/>
              <a:t> and test it on the remaining subsets</a:t>
            </a:r>
          </a:p>
          <a:p>
            <a:pPr>
              <a:buFontTx/>
              <a:buChar char="•"/>
            </a:pPr>
            <a:r>
              <a:rPr lang="en-US" dirty="0"/>
              <a:t> repeat this procedure while varying </a:t>
            </a:r>
            <a:r>
              <a:rPr lang="en-US" dirty="0" err="1"/>
              <a:t>λ</a:t>
            </a:r>
            <a:r>
              <a:rPr lang="en-US" dirty="0"/>
              <a:t>. </a:t>
            </a:r>
            <a:br>
              <a:rPr lang="en-US" dirty="0"/>
            </a:br>
            <a:r>
              <a:rPr lang="en-US" dirty="0"/>
              <a:t>Then you select the best </a:t>
            </a:r>
            <a:r>
              <a:rPr lang="en-US" dirty="0" err="1"/>
              <a:t>λ</a:t>
            </a:r>
            <a:r>
              <a:rPr lang="en-US" dirty="0"/>
              <a:t> that minimizes your loss function.</a:t>
            </a:r>
          </a:p>
          <a:p>
            <a:endParaRPr lang="en-US" dirty="0"/>
          </a:p>
          <a:p>
            <a:endParaRPr lang="en-US" dirty="0"/>
          </a:p>
        </p:txBody>
      </p:sp>
    </p:spTree>
    <p:extLst>
      <p:ext uri="{BB962C8B-B14F-4D97-AF65-F5344CB8AC3E}">
        <p14:creationId xmlns:p14="http://schemas.microsoft.com/office/powerpoint/2010/main" val="3363028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Shrinkage Methods II: An example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992" y="1237392"/>
            <a:ext cx="8993101" cy="4030643"/>
          </a:xfrm>
        </p:spPr>
      </p:pic>
    </p:spTree>
    <p:extLst>
      <p:ext uri="{BB962C8B-B14F-4D97-AF65-F5344CB8AC3E}">
        <p14:creationId xmlns:p14="http://schemas.microsoft.com/office/powerpoint/2010/main" val="26635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Regularization: defense against overfitting</a:t>
            </a:r>
          </a:p>
        </p:txBody>
      </p:sp>
      <p:sp>
        <p:nvSpPr>
          <p:cNvPr id="3" name="Content Placeholder 2"/>
          <p:cNvSpPr>
            <a:spLocks noGrp="1"/>
          </p:cNvSpPr>
          <p:nvPr>
            <p:ph idx="1"/>
          </p:nvPr>
        </p:nvSpPr>
        <p:spPr/>
        <p:txBody>
          <a:bodyPr/>
          <a:lstStyle/>
          <a:p>
            <a:r>
              <a:rPr lang="en-US" sz="2200" dirty="0"/>
              <a:t>It is well known that </a:t>
            </a:r>
            <a:r>
              <a:rPr lang="en-US" sz="2200" i="1" dirty="0">
                <a:solidFill>
                  <a:srgbClr val="FF0000"/>
                </a:solidFill>
              </a:rPr>
              <a:t>neural networks can result in overfitting, </a:t>
            </a:r>
            <a:r>
              <a:rPr lang="en-US" sz="2200" dirty="0"/>
              <a:t>especially when one considers complex deep neural networks</a:t>
            </a:r>
          </a:p>
          <a:p>
            <a:r>
              <a:rPr lang="en-US" sz="2200" dirty="0"/>
              <a:t>There are several ways to control the extent of overfitting in order to generalize better when the model faces fresh data points</a:t>
            </a:r>
          </a:p>
          <a:p>
            <a:pPr marL="800100" lvl="1" indent="-342900">
              <a:buFont typeface="+mj-lt"/>
              <a:buAutoNum type="arabicPeriod"/>
            </a:pPr>
            <a:r>
              <a:rPr lang="en-US" sz="2000" b="1" dirty="0"/>
              <a:t>Shrinkage Methods:</a:t>
            </a:r>
          </a:p>
          <a:p>
            <a:pPr marL="1257300" lvl="2" indent="-342900">
              <a:buFont typeface="+mj-lt"/>
              <a:buAutoNum type="alphaLcPeriod"/>
            </a:pPr>
            <a:r>
              <a:rPr lang="en-US" sz="1800" dirty="0"/>
              <a:t>L2-regularization</a:t>
            </a:r>
          </a:p>
          <a:p>
            <a:pPr marL="1257300" lvl="2" indent="-342900">
              <a:buFont typeface="+mj-lt"/>
              <a:buAutoNum type="alphaLcPeriod"/>
            </a:pPr>
            <a:r>
              <a:rPr lang="en-US" sz="1800" dirty="0"/>
              <a:t>L1-regularization</a:t>
            </a:r>
          </a:p>
          <a:p>
            <a:pPr marL="1257300" lvl="2" indent="-342900">
              <a:buFont typeface="+mj-lt"/>
              <a:buAutoNum type="alphaLcPeriod"/>
            </a:pPr>
            <a:r>
              <a:rPr lang="en-US" sz="1800" dirty="0"/>
              <a:t>Elastic Net</a:t>
            </a:r>
          </a:p>
          <a:p>
            <a:pPr marL="1257300" lvl="2" indent="-342900">
              <a:buFont typeface="+mj-lt"/>
              <a:buAutoNum type="alphaLcPeriod"/>
            </a:pPr>
            <a:r>
              <a:rPr lang="en-US" sz="1800" dirty="0"/>
              <a:t>Max-Norm constraints</a:t>
            </a:r>
          </a:p>
          <a:p>
            <a:pPr marL="800100" lvl="1" indent="-342900">
              <a:buFont typeface="+mj-lt"/>
              <a:buAutoNum type="arabicPeriod"/>
            </a:pPr>
            <a:r>
              <a:rPr lang="en-US" sz="2000" b="1" dirty="0"/>
              <a:t>Dropout (Srivastava, Hinton et al., 2014):</a:t>
            </a:r>
          </a:p>
          <a:p>
            <a:pPr marL="1200150" lvl="2" indent="-342900">
              <a:buFont typeface="+mj-lt"/>
              <a:buAutoNum type="alphaLcPeriod"/>
            </a:pPr>
            <a:r>
              <a:rPr lang="en-US" sz="1800" dirty="0"/>
              <a:t>Specifically for neural networks</a:t>
            </a:r>
          </a:p>
          <a:p>
            <a:pPr marL="1200150" lvl="2" indent="-342900">
              <a:buFont typeface="+mj-lt"/>
              <a:buAutoNum type="alphaLcPeriod"/>
            </a:pPr>
            <a:r>
              <a:rPr lang="en-US" sz="1800" dirty="0"/>
              <a:t>Will be discussed later (Maybe?)</a:t>
            </a:r>
          </a:p>
        </p:txBody>
      </p:sp>
    </p:spTree>
    <p:extLst>
      <p:ext uri="{BB962C8B-B14F-4D97-AF65-F5344CB8AC3E}">
        <p14:creationId xmlns:p14="http://schemas.microsoft.com/office/powerpoint/2010/main" val="3643797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a:t>References </a:t>
            </a:r>
            <a:endParaRPr lang="x-none"/>
          </a:p>
        </p:txBody>
      </p:sp>
      <p:sp>
        <p:nvSpPr>
          <p:cNvPr id="3" name="Content Placeholder 2"/>
          <p:cNvSpPr>
            <a:spLocks noGrp="1"/>
          </p:cNvSpPr>
          <p:nvPr>
            <p:ph idx="1"/>
          </p:nvPr>
        </p:nvSpPr>
        <p:spPr>
          <a:xfrm>
            <a:off x="419100" y="1362075"/>
            <a:ext cx="8229600" cy="4886694"/>
          </a:xfrm>
        </p:spPr>
        <p:txBody>
          <a:bodyPr vert="horz" lIns="91440" tIns="45720" rIns="91440" bIns="45720" rtlCol="0" anchor="t">
            <a:normAutofit/>
          </a:bodyPr>
          <a:lstStyle/>
          <a:p>
            <a:r>
              <a:rPr lang="x-none" dirty="0">
                <a:latin typeface="Arial"/>
              </a:rPr>
              <a:t>The material presented in this lecture references lecture material draws on the materials the following courses: </a:t>
            </a:r>
            <a:endParaRPr lang="x-none">
              <a:latin typeface="Arial"/>
            </a:endParaRPr>
          </a:p>
          <a:p>
            <a:r>
              <a:rPr lang="x-none" dirty="0">
                <a:latin typeface="Arial"/>
              </a:rPr>
              <a:t>UC Berkeley – CS 294-129 (Designing, Visualizing, and Understanding Deep Neural Networks): </a:t>
            </a:r>
            <a:br>
              <a:rPr lang="x-none" dirty="0">
                <a:latin typeface="Arial"/>
              </a:rPr>
            </a:br>
            <a:r>
              <a:rPr lang="x-none" dirty="0">
                <a:latin typeface="Arial"/>
                <a:hlinkClick r:id="rId3"/>
              </a:rPr>
              <a:t>https://bcourses.berkeley.edu/courses/1453965/pages/cs294-129-designing-visualizing-and-understanding-deep-neural-networks</a:t>
            </a:r>
            <a:r>
              <a:rPr lang="x-none" dirty="0">
                <a:latin typeface="Arial"/>
              </a:rPr>
              <a:t> </a:t>
            </a:r>
          </a:p>
          <a:p>
            <a:r>
              <a:rPr lang="x-none" dirty="0">
                <a:latin typeface="Arial"/>
              </a:rPr>
              <a:t>Stanford – CS231n (Convolutional Neural Networks for Visual Recognition): </a:t>
            </a:r>
            <a:r>
              <a:rPr lang="x-none" dirty="0"/>
              <a:t/>
            </a:r>
            <a:br>
              <a:rPr lang="x-none" dirty="0"/>
            </a:br>
            <a:r>
              <a:rPr lang="x-none" dirty="0">
                <a:latin typeface="Arial"/>
                <a:hlinkClick r:id="rId4"/>
              </a:rPr>
              <a:t>http://cs231n.stanford.edu/</a:t>
            </a:r>
            <a:r>
              <a:rPr lang="x-none" dirty="0">
                <a:latin typeface="Arial"/>
              </a:rPr>
              <a:t>  </a:t>
            </a:r>
          </a:p>
          <a:p>
            <a:endParaRPr lang="x-none"/>
          </a:p>
          <a:p>
            <a:endParaRPr lang="x-none" dirty="0"/>
          </a:p>
        </p:txBody>
      </p:sp>
    </p:spTree>
    <p:extLst>
      <p:ext uri="{BB962C8B-B14F-4D97-AF65-F5344CB8AC3E}">
        <p14:creationId xmlns:p14="http://schemas.microsoft.com/office/powerpoint/2010/main" val="2459858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29413"/>
                <a:ext cx="8229600" cy="4886694"/>
              </a:xfrm>
            </p:spPr>
            <p:txBody>
              <a:bodyPr>
                <a:normAutofit fontScale="92500" lnSpcReduction="10000"/>
              </a:bodyPr>
              <a:lstStyle/>
              <a:p>
                <a:r>
                  <a:rPr lang="en-US" dirty="0"/>
                  <a:t>One can make a random guess/initialization of the parameters:  and , however the outcome will likely be unsatisfactory</a:t>
                </a:r>
              </a:p>
              <a:p>
                <a:r>
                  <a:rPr lang="en-US" dirty="0"/>
                  <a:t>Question: </a:t>
                </a:r>
              </a:p>
              <a:p>
                <a:pPr marL="857250" lvl="1" indent="-457200">
                  <a:buFont typeface="+mj-lt"/>
                  <a:buAutoNum type="arabicPeriod"/>
                </a:pPr>
                <a:r>
                  <a:rPr lang="en-US" i="1" dirty="0"/>
                  <a:t>How can we do better? </a:t>
                </a:r>
              </a:p>
              <a:p>
                <a:pPr marL="857250" lvl="1" indent="-457200">
                  <a:buFont typeface="+mj-lt"/>
                  <a:buAutoNum type="arabicPeriod"/>
                </a:pPr>
                <a:r>
                  <a:rPr lang="en-US" i="1" dirty="0"/>
                  <a:t>How can we utilize the data we have to select  and  such that the data loss is small? </a:t>
                </a:r>
              </a:p>
              <a:p>
                <a:pPr marL="857250" lvl="1" indent="-457200">
                  <a:buFont typeface="+mj-lt"/>
                  <a:buAutoNum type="arabicPeriod"/>
                </a:pPr>
                <a:endParaRPr lang="en-US" i="1" dirty="0"/>
              </a:p>
              <a:p>
                <a:r>
                  <a:rPr lang="en-US" dirty="0"/>
                  <a:t>Random search works extremely poorly</a:t>
                </a:r>
              </a:p>
              <a:p>
                <a:r>
                  <a:rPr lang="en-US" sz="2200" b="1" dirty="0"/>
                  <a:t>Stochastic Gradient Descent </a:t>
                </a:r>
                <a:r>
                  <a:rPr lang="en-US" sz="2200" dirty="0"/>
                  <a:t>(type) algorithms tend be the choice</a:t>
                </a:r>
              </a:p>
              <a:p>
                <a:pPr lvl="1"/>
                <a:r>
                  <a:rPr lang="en-US" b="1" dirty="0"/>
                  <a:t>Key Idea: </a:t>
                </a:r>
                <a:r>
                  <a:rPr lang="en-US" dirty="0"/>
                  <a:t>Follow the slope and use first order gradient information</a:t>
                </a:r>
              </a:p>
              <a:p>
                <a:pPr lvl="1"/>
                <a:r>
                  <a:rPr lang="en-US" b="1" dirty="0"/>
                  <a:t>2</a:t>
                </a:r>
                <a:r>
                  <a:rPr lang="en-US" b="1" baseline="30000" dirty="0"/>
                  <a:t>nd</a:t>
                </a:r>
                <a:r>
                  <a:rPr lang="en-US" b="1" dirty="0"/>
                  <a:t> Order Methods: </a:t>
                </a:r>
                <a:r>
                  <a:rPr lang="en-US" dirty="0"/>
                  <a:t>L-BFGS are not practical at the moment</a:t>
                </a:r>
              </a:p>
              <a:p>
                <a:pPr lvl="1"/>
                <a:r>
                  <a:rPr lang="en-US" b="1" dirty="0"/>
                  <a:t>Variants:</a:t>
                </a:r>
              </a:p>
              <a:p>
                <a:pPr lvl="2"/>
                <a:r>
                  <a:rPr lang="en-US" dirty="0"/>
                  <a:t>Stochastic Gradient Descent</a:t>
                </a:r>
              </a:p>
              <a:p>
                <a:pPr lvl="2"/>
                <a:r>
                  <a:rPr lang="en-US" dirty="0" err="1"/>
                  <a:t>Nesterov</a:t>
                </a:r>
                <a:r>
                  <a:rPr lang="en-US" dirty="0"/>
                  <a:t>/Momentum </a:t>
                </a:r>
              </a:p>
              <a:p>
                <a:pPr lvl="2"/>
                <a:r>
                  <a:rPr lang="en-US" dirty="0"/>
                  <a:t>ADAGRAD</a:t>
                </a:r>
              </a:p>
              <a:p>
                <a:pPr lvl="2"/>
                <a:r>
                  <a:rPr lang="en-US" dirty="0" err="1"/>
                  <a:t>RMSprop</a:t>
                </a:r>
                <a:endParaRPr lang="en-US" dirty="0"/>
              </a:p>
              <a:p>
                <a:pPr lvl="2"/>
                <a:r>
                  <a:rPr lang="en-US" dirty="0"/>
                  <a:t>ADAM</a:t>
                </a:r>
              </a:p>
              <a:p>
                <a:pPr marL="800100" lvl="1" indent="-342900">
                  <a:buFont typeface="+mj-lt"/>
                  <a:buAutoNum type="arabicPeriod"/>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29413"/>
                <a:ext cx="8229600" cy="4886694"/>
              </a:xfrm>
              <a:blipFill rotWithShape="0">
                <a:blip r:embed="rId3"/>
                <a:stretch>
                  <a:fillRect l="-815" t="-1247" b="-5486"/>
                </a:stretch>
              </a:blipFill>
            </p:spPr>
            <p:txBody>
              <a:bodyPr/>
              <a:lstStyle/>
              <a:p>
                <a:r>
                  <a:rPr lang="en-US">
                    <a:noFill/>
                  </a:rPr>
                  <a:t> </a:t>
                </a:r>
              </a:p>
            </p:txBody>
          </p:sp>
        </mc:Fallback>
      </mc:AlternateContent>
      <p:sp>
        <p:nvSpPr>
          <p:cNvPr id="4" name="TextBox 3"/>
          <p:cNvSpPr txBox="1"/>
          <p:nvPr/>
        </p:nvSpPr>
        <p:spPr>
          <a:xfrm>
            <a:off x="4428565" y="4787152"/>
            <a:ext cx="4500282" cy="1200329"/>
          </a:xfrm>
          <a:prstGeom prst="rect">
            <a:avLst/>
          </a:prstGeom>
          <a:noFill/>
          <a:ln>
            <a:solidFill>
              <a:schemeClr val="accent1"/>
            </a:solidFill>
          </a:ln>
        </p:spPr>
        <p:txBody>
          <a:bodyPr wrap="square" rtlCol="0">
            <a:spAutoFit/>
          </a:bodyPr>
          <a:lstStyle/>
          <a:p>
            <a:r>
              <a:rPr lang="en-US" b="1" dirty="0"/>
              <a:t>To-Do:</a:t>
            </a:r>
            <a:r>
              <a:rPr lang="en-US" dirty="0"/>
              <a:t/>
            </a:r>
            <a:br>
              <a:rPr lang="en-US" dirty="0"/>
            </a:br>
            <a:r>
              <a:rPr lang="en-US" dirty="0"/>
              <a:t>Based on how much we want to teach and expect them to know, the section on optimization has to be adjusted </a:t>
            </a:r>
          </a:p>
        </p:txBody>
      </p:sp>
    </p:spTree>
    <p:extLst>
      <p:ext uri="{BB962C8B-B14F-4D97-AF65-F5344CB8AC3E}">
        <p14:creationId xmlns:p14="http://schemas.microsoft.com/office/powerpoint/2010/main" val="1667050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a:t>
            </a:r>
            <a:r>
              <a:rPr lang="en-US" dirty="0" err="1"/>
              <a:t>vs</a:t>
            </a:r>
            <a:r>
              <a:rPr lang="en-US" dirty="0"/>
              <a:t> Classification</a:t>
            </a:r>
          </a:p>
        </p:txBody>
      </p:sp>
      <p:pic>
        <p:nvPicPr>
          <p:cNvPr id="5" name="Picture 4" descr="linear-nonlinear-relationships.png"/>
          <p:cNvPicPr>
            <a:picLocks noChangeAspect="1"/>
          </p:cNvPicPr>
          <p:nvPr/>
        </p:nvPicPr>
        <p:blipFill rotWithShape="1">
          <a:blip r:embed="rId2">
            <a:extLst>
              <a:ext uri="{28A0092B-C50C-407E-A947-70E740481C1C}">
                <a14:useLocalDpi xmlns:a14="http://schemas.microsoft.com/office/drawing/2010/main" val="0"/>
              </a:ext>
            </a:extLst>
          </a:blip>
          <a:srcRect t="4302" r="-492" b="5507"/>
          <a:stretch/>
        </p:blipFill>
        <p:spPr>
          <a:xfrm>
            <a:off x="2079611" y="1051126"/>
            <a:ext cx="6607189" cy="22926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335" y="3644683"/>
            <a:ext cx="6480317" cy="2252221"/>
          </a:xfrm>
          <a:prstGeom prst="rect">
            <a:avLst/>
          </a:prstGeom>
        </p:spPr>
      </p:pic>
      <p:sp>
        <p:nvSpPr>
          <p:cNvPr id="7" name="TextBox 6"/>
          <p:cNvSpPr txBox="1"/>
          <p:nvPr/>
        </p:nvSpPr>
        <p:spPr>
          <a:xfrm>
            <a:off x="432372" y="1418547"/>
            <a:ext cx="1204476" cy="923330"/>
          </a:xfrm>
          <a:prstGeom prst="rect">
            <a:avLst/>
          </a:prstGeom>
          <a:noFill/>
        </p:spPr>
        <p:txBody>
          <a:bodyPr wrap="none" rtlCol="0">
            <a:spAutoFit/>
          </a:bodyPr>
          <a:lstStyle/>
          <a:p>
            <a:r>
              <a:rPr lang="en-US" dirty="0"/>
              <a:t>Prediction:</a:t>
            </a:r>
          </a:p>
          <a:p>
            <a:r>
              <a:rPr lang="en-US" dirty="0"/>
              <a:t>Linear or </a:t>
            </a:r>
            <a:br>
              <a:rPr lang="en-US" dirty="0"/>
            </a:br>
            <a:r>
              <a:rPr lang="en-US" dirty="0"/>
              <a:t>Non-linear</a:t>
            </a:r>
          </a:p>
        </p:txBody>
      </p:sp>
      <p:sp>
        <p:nvSpPr>
          <p:cNvPr id="8" name="TextBox 7"/>
          <p:cNvSpPr txBox="1"/>
          <p:nvPr/>
        </p:nvSpPr>
        <p:spPr>
          <a:xfrm>
            <a:off x="328051" y="4191881"/>
            <a:ext cx="1860834" cy="2031325"/>
          </a:xfrm>
          <a:prstGeom prst="rect">
            <a:avLst/>
          </a:prstGeom>
          <a:noFill/>
        </p:spPr>
        <p:txBody>
          <a:bodyPr wrap="square" rtlCol="0">
            <a:spAutoFit/>
          </a:bodyPr>
          <a:lstStyle/>
          <a:p>
            <a:r>
              <a:rPr lang="en-US" dirty="0"/>
              <a:t>Classification:</a:t>
            </a:r>
          </a:p>
          <a:p>
            <a:r>
              <a:rPr lang="en-US" dirty="0"/>
              <a:t>Can also be Linear or </a:t>
            </a:r>
            <a:br>
              <a:rPr lang="en-US" dirty="0"/>
            </a:br>
            <a:r>
              <a:rPr lang="en-US" dirty="0"/>
              <a:t>Non-linear</a:t>
            </a:r>
          </a:p>
          <a:p>
            <a:endParaRPr lang="en-US" dirty="0"/>
          </a:p>
          <a:p>
            <a:r>
              <a:rPr lang="en-US" dirty="0"/>
              <a:t>Ex. KNN, K-means</a:t>
            </a:r>
            <a:br>
              <a:rPr lang="en-US" dirty="0"/>
            </a:br>
            <a:r>
              <a:rPr lang="en-US" dirty="0" err="1"/>
              <a:t>Logitstic</a:t>
            </a:r>
            <a:r>
              <a:rPr lang="en-US" dirty="0"/>
              <a:t>, SVM, ..</a:t>
            </a:r>
          </a:p>
        </p:txBody>
      </p:sp>
      <p:sp>
        <p:nvSpPr>
          <p:cNvPr id="10" name="Rectangle 9"/>
          <p:cNvSpPr/>
          <p:nvPr/>
        </p:nvSpPr>
        <p:spPr>
          <a:xfrm>
            <a:off x="4581426" y="3712233"/>
            <a:ext cx="2120345" cy="225222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823454" y="4415080"/>
            <a:ext cx="1595718" cy="1441294"/>
          </a:xfrm>
          <a:prstGeom prst="rect">
            <a:avLst/>
          </a:prstGeom>
        </p:spPr>
      </p:pic>
      <p:sp>
        <p:nvSpPr>
          <p:cNvPr id="11" name="TextBox 10"/>
          <p:cNvSpPr txBox="1"/>
          <p:nvPr/>
        </p:nvSpPr>
        <p:spPr>
          <a:xfrm>
            <a:off x="4608451" y="3586948"/>
            <a:ext cx="2256444" cy="923330"/>
          </a:xfrm>
          <a:prstGeom prst="rect">
            <a:avLst/>
          </a:prstGeom>
          <a:noFill/>
        </p:spPr>
        <p:txBody>
          <a:bodyPr wrap="square" rtlCol="0">
            <a:spAutoFit/>
          </a:bodyPr>
          <a:lstStyle/>
          <a:p>
            <a:r>
              <a:rPr lang="en-US" sz="1200" b="1" dirty="0"/>
              <a:t>KNN Method: </a:t>
            </a:r>
            <a:r>
              <a:rPr lang="en-US" sz="1200" dirty="0"/>
              <a:t>Find the k nearest images and have them vote on the label (i.e. take the mode)</a:t>
            </a:r>
          </a:p>
          <a:p>
            <a:endParaRPr lang="en-US" sz="1600" dirty="0"/>
          </a:p>
        </p:txBody>
      </p:sp>
    </p:spTree>
    <p:extLst>
      <p:ext uri="{BB962C8B-B14F-4D97-AF65-F5344CB8AC3E}">
        <p14:creationId xmlns:p14="http://schemas.microsoft.com/office/powerpoint/2010/main" val="638565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Classification</a:t>
            </a:r>
          </a:p>
        </p:txBody>
      </p:sp>
      <p:sp>
        <p:nvSpPr>
          <p:cNvPr id="3" name="Content Placeholder 2"/>
          <p:cNvSpPr>
            <a:spLocks noGrp="1"/>
          </p:cNvSpPr>
          <p:nvPr>
            <p:ph idx="1"/>
          </p:nvPr>
        </p:nvSpPr>
        <p:spPr>
          <a:xfrm>
            <a:off x="362618" y="1109055"/>
            <a:ext cx="8229600" cy="4886694"/>
          </a:xfrm>
        </p:spPr>
        <p:txBody>
          <a:bodyPr/>
          <a:lstStyle/>
          <a:p>
            <a:pPr marL="0" indent="0">
              <a:buNone/>
            </a:pPr>
            <a:r>
              <a:rPr lang="en-US" dirty="0"/>
              <a:t>Examples</a:t>
            </a:r>
          </a:p>
          <a:p>
            <a:r>
              <a:rPr lang="en-US" dirty="0"/>
              <a:t>Radar: WWII</a:t>
            </a:r>
          </a:p>
          <a:p>
            <a:r>
              <a:rPr lang="en-US" dirty="0"/>
              <a:t>Spam Detection</a:t>
            </a:r>
          </a:p>
          <a:p>
            <a:r>
              <a:rPr lang="en-US" dirty="0"/>
              <a:t>Image Classification: Cats VS Dogs</a:t>
            </a:r>
          </a:p>
          <a:p>
            <a:r>
              <a:rPr lang="en-US" dirty="0"/>
              <a:t>Image Classification: Recognizing Digits</a:t>
            </a:r>
          </a:p>
          <a:p>
            <a:pPr lvl="1"/>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654" y="4077184"/>
            <a:ext cx="2723878" cy="16898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73" y="4077184"/>
            <a:ext cx="1552656" cy="168986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5575" r="20859"/>
          <a:stretch/>
        </p:blipFill>
        <p:spPr>
          <a:xfrm>
            <a:off x="1945309" y="4077184"/>
            <a:ext cx="2148351" cy="168986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667" y="4089050"/>
            <a:ext cx="1604642" cy="1703838"/>
          </a:xfrm>
          <a:prstGeom prst="rect">
            <a:avLst/>
          </a:prstGeom>
        </p:spPr>
      </p:pic>
      <p:pic>
        <p:nvPicPr>
          <p:cNvPr id="5" name="Picture 4" descr="ml_classificatio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071" y="943046"/>
            <a:ext cx="3408147" cy="2556110"/>
          </a:xfrm>
          <a:prstGeom prst="rect">
            <a:avLst/>
          </a:prstGeom>
        </p:spPr>
      </p:pic>
    </p:spTree>
    <p:extLst>
      <p:ext uri="{BB962C8B-B14F-4D97-AF65-F5344CB8AC3E}">
        <p14:creationId xmlns:p14="http://schemas.microsoft.com/office/powerpoint/2010/main" val="132161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Classifiers: A Whirlwind Tour</a:t>
            </a:r>
          </a:p>
        </p:txBody>
      </p:sp>
      <p:sp>
        <p:nvSpPr>
          <p:cNvPr id="3" name="Content Placeholder 2"/>
          <p:cNvSpPr>
            <a:spLocks noGrp="1"/>
          </p:cNvSpPr>
          <p:nvPr>
            <p:ph idx="1"/>
          </p:nvPr>
        </p:nvSpPr>
        <p:spPr/>
        <p:txBody>
          <a:bodyPr/>
          <a:lstStyle/>
          <a:p>
            <a:r>
              <a:rPr lang="en-US" sz="2800" b="1" dirty="0"/>
              <a:t>Linear  Classifiers</a:t>
            </a:r>
          </a:p>
          <a:p>
            <a:pPr lvl="1"/>
            <a:r>
              <a:rPr lang="en-US" dirty="0"/>
              <a:t>The simplest </a:t>
            </a:r>
            <a:r>
              <a:rPr lang="en-US" b="1" dirty="0"/>
              <a:t>parametric </a:t>
            </a:r>
            <a:r>
              <a:rPr lang="en-US" dirty="0"/>
              <a:t>classifier</a:t>
            </a:r>
          </a:p>
          <a:p>
            <a:pPr lvl="1"/>
            <a:r>
              <a:rPr lang="en-US" dirty="0"/>
              <a:t>One must define a </a:t>
            </a:r>
            <a:r>
              <a:rPr lang="en-US" b="1" dirty="0"/>
              <a:t>loss function</a:t>
            </a:r>
            <a:r>
              <a:rPr lang="en-US" dirty="0"/>
              <a:t> (a way to measure the error) in order to optimize the weights of a linear classifier</a:t>
            </a:r>
          </a:p>
          <a:p>
            <a:pPr lvl="1"/>
            <a:r>
              <a:rPr lang="en-US" b="1" dirty="0"/>
              <a:t>Regularization</a:t>
            </a:r>
            <a:r>
              <a:rPr lang="en-US" dirty="0"/>
              <a:t> is your friend!</a:t>
            </a:r>
          </a:p>
          <a:p>
            <a:pPr lvl="1"/>
            <a:r>
              <a:rPr lang="en-US" dirty="0"/>
              <a:t>Examples: </a:t>
            </a:r>
            <a:r>
              <a:rPr lang="en-US" i="1" dirty="0"/>
              <a:t>Support Vector Machine (SVM) &amp; Logistic Classifier</a:t>
            </a:r>
          </a:p>
          <a:p>
            <a:endParaRPr lang="en-US" dirty="0"/>
          </a:p>
          <a:p>
            <a:r>
              <a:rPr lang="en-US" sz="2800" b="1" dirty="0"/>
              <a:t>Nonlinear Classifiers</a:t>
            </a:r>
          </a:p>
          <a:p>
            <a:pPr lvl="1"/>
            <a:r>
              <a:rPr lang="en-US" dirty="0"/>
              <a:t>Introduction to </a:t>
            </a:r>
            <a:r>
              <a:rPr lang="en-US" b="1" dirty="0"/>
              <a:t>Neural Networks</a:t>
            </a:r>
            <a:r>
              <a:rPr lang="en-US" dirty="0"/>
              <a:t> (an universal function </a:t>
            </a:r>
            <a:r>
              <a:rPr lang="en-US" dirty="0" err="1"/>
              <a:t>approximator</a:t>
            </a:r>
            <a:r>
              <a:rPr lang="en-US" dirty="0"/>
              <a:t>)</a:t>
            </a:r>
          </a:p>
          <a:p>
            <a:pPr lvl="1"/>
            <a:endParaRPr lang="en-US" dirty="0"/>
          </a:p>
          <a:p>
            <a:pPr lvl="1"/>
            <a:endParaRPr lang="en-US" dirty="0"/>
          </a:p>
        </p:txBody>
      </p:sp>
    </p:spTree>
    <p:extLst>
      <p:ext uri="{BB962C8B-B14F-4D97-AF65-F5344CB8AC3E}">
        <p14:creationId xmlns:p14="http://schemas.microsoft.com/office/powerpoint/2010/main" val="411983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70431" y="3395498"/>
            <a:ext cx="2425927"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We use this to train: </a:t>
            </a:r>
            <a:r>
              <a:rPr lang="en-US" dirty="0"/>
              <a:t/>
            </a:r>
            <a:br>
              <a:rPr lang="en-US" dirty="0"/>
            </a:br>
            <a:r>
              <a:rPr lang="en-US" dirty="0"/>
              <a:t>(x1,y1), (x2,y2)…(</a:t>
            </a:r>
            <a:r>
              <a:rPr lang="en-US" dirty="0" err="1"/>
              <a:t>xN,yN</a:t>
            </a:r>
            <a:r>
              <a:rPr lang="en-US" dirty="0"/>
              <a:t>)</a:t>
            </a:r>
          </a:p>
        </p:txBody>
      </p:sp>
      <p:cxnSp>
        <p:nvCxnSpPr>
          <p:cNvPr id="21" name="Straight Arrow Connector 20"/>
          <p:cNvCxnSpPr/>
          <p:nvPr/>
        </p:nvCxnSpPr>
        <p:spPr>
          <a:xfrm>
            <a:off x="2799553" y="3747092"/>
            <a:ext cx="966998" cy="6271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60686" y="4827750"/>
            <a:ext cx="2315808"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H = Hypothesis Set</a:t>
            </a:r>
            <a:r>
              <a:rPr lang="en-US" dirty="0"/>
              <a:t/>
            </a:r>
            <a:br>
              <a:rPr lang="en-US" dirty="0"/>
            </a:br>
            <a:r>
              <a:rPr lang="en-US" dirty="0"/>
              <a:t>All Possible Algorithms</a:t>
            </a:r>
          </a:p>
          <a:p>
            <a:r>
              <a:rPr lang="en-US" dirty="0"/>
              <a:t>Candidate Formulas</a:t>
            </a:r>
          </a:p>
        </p:txBody>
      </p:sp>
      <p:cxnSp>
        <p:nvCxnSpPr>
          <p:cNvPr id="23" name="Straight Arrow Connector 22"/>
          <p:cNvCxnSpPr/>
          <p:nvPr/>
        </p:nvCxnSpPr>
        <p:spPr>
          <a:xfrm flipV="1">
            <a:off x="2799553" y="4827751"/>
            <a:ext cx="966998" cy="4616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4021113" y="3873748"/>
            <a:ext cx="1708866" cy="158685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Algorithm:</a:t>
            </a:r>
          </a:p>
          <a:p>
            <a:pPr algn="ctr"/>
            <a:r>
              <a:rPr lang="en-US" dirty="0"/>
              <a:t>Under test</a:t>
            </a:r>
          </a:p>
        </p:txBody>
      </p:sp>
      <p:cxnSp>
        <p:nvCxnSpPr>
          <p:cNvPr id="29" name="Straight Arrow Connector 28"/>
          <p:cNvCxnSpPr/>
          <p:nvPr/>
        </p:nvCxnSpPr>
        <p:spPr>
          <a:xfrm>
            <a:off x="5961425" y="4609486"/>
            <a:ext cx="689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7133204" y="3841172"/>
            <a:ext cx="1189105" cy="16916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 x-&gt;y</a:t>
            </a:r>
            <a:br>
              <a:rPr lang="en-US" dirty="0"/>
            </a:br>
            <a:r>
              <a:rPr lang="en-US" dirty="0"/>
              <a:t/>
            </a:r>
            <a:br>
              <a:rPr lang="en-US" dirty="0"/>
            </a:br>
            <a:r>
              <a:rPr lang="en-US" dirty="0"/>
              <a:t>predictor or classifier</a:t>
            </a:r>
          </a:p>
        </p:txBody>
      </p:sp>
      <p:sp>
        <p:nvSpPr>
          <p:cNvPr id="32" name="Freeform 31"/>
          <p:cNvSpPr/>
          <p:nvPr/>
        </p:nvSpPr>
        <p:spPr>
          <a:xfrm>
            <a:off x="5902670" y="4903442"/>
            <a:ext cx="1102163" cy="326909"/>
          </a:xfrm>
          <a:custGeom>
            <a:avLst/>
            <a:gdLst>
              <a:gd name="connsiteX0" fmla="*/ 1097437 w 1102163"/>
              <a:gd name="connsiteY0" fmla="*/ 28667 h 326909"/>
              <a:gd name="connsiteX1" fmla="*/ 1034726 w 1102163"/>
              <a:gd name="connsiteY1" fmla="*/ 28667 h 326909"/>
              <a:gd name="connsiteX2" fmla="*/ 627107 w 1102163"/>
              <a:gd name="connsiteY2" fmla="*/ 326585 h 326909"/>
              <a:gd name="connsiteX3" fmla="*/ 0 w 1102163"/>
              <a:gd name="connsiteY3" fmla="*/ 91386 h 326909"/>
            </a:gdLst>
            <a:ahLst/>
            <a:cxnLst>
              <a:cxn ang="0">
                <a:pos x="connsiteX0" y="connsiteY0"/>
              </a:cxn>
              <a:cxn ang="0">
                <a:pos x="connsiteX1" y="connsiteY1"/>
              </a:cxn>
              <a:cxn ang="0">
                <a:pos x="connsiteX2" y="connsiteY2"/>
              </a:cxn>
              <a:cxn ang="0">
                <a:pos x="connsiteX3" y="connsiteY3"/>
              </a:cxn>
            </a:cxnLst>
            <a:rect l="l" t="t" r="r" b="b"/>
            <a:pathLst>
              <a:path w="1102163" h="326909">
                <a:moveTo>
                  <a:pt x="1097437" y="28667"/>
                </a:moveTo>
                <a:cubicBezTo>
                  <a:pt x="1105275" y="3840"/>
                  <a:pt x="1113114" y="-20986"/>
                  <a:pt x="1034726" y="28667"/>
                </a:cubicBezTo>
                <a:cubicBezTo>
                  <a:pt x="956338" y="78320"/>
                  <a:pt x="799561" y="316132"/>
                  <a:pt x="627107" y="326585"/>
                </a:cubicBezTo>
                <a:cubicBezTo>
                  <a:pt x="454653" y="337038"/>
                  <a:pt x="0" y="91386"/>
                  <a:pt x="0" y="91386"/>
                </a:cubicBezTo>
              </a:path>
            </a:pathLst>
          </a:cu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5525391" y="5289415"/>
            <a:ext cx="1529423" cy="369332"/>
          </a:xfrm>
          <a:prstGeom prst="rect">
            <a:avLst/>
          </a:prstGeom>
          <a:noFill/>
        </p:spPr>
        <p:txBody>
          <a:bodyPr wrap="none" rtlCol="0">
            <a:spAutoFit/>
          </a:bodyPr>
          <a:lstStyle/>
          <a:p>
            <a:r>
              <a:rPr lang="en-US" dirty="0"/>
              <a:t>Error measure</a:t>
            </a:r>
          </a:p>
        </p:txBody>
      </p:sp>
      <p:sp>
        <p:nvSpPr>
          <p:cNvPr id="34" name="TextBox 33"/>
          <p:cNvSpPr txBox="1"/>
          <p:nvPr/>
        </p:nvSpPr>
        <p:spPr>
          <a:xfrm>
            <a:off x="7054814" y="3505258"/>
            <a:ext cx="1922290" cy="369332"/>
          </a:xfrm>
          <a:prstGeom prst="rect">
            <a:avLst/>
          </a:prstGeom>
          <a:noFill/>
        </p:spPr>
        <p:txBody>
          <a:bodyPr wrap="square" rtlCol="0">
            <a:spAutoFit/>
          </a:bodyPr>
          <a:lstStyle/>
          <a:p>
            <a:r>
              <a:rPr lang="en-US" b="1" dirty="0"/>
              <a:t>Final Hypothesis</a:t>
            </a:r>
          </a:p>
        </p:txBody>
      </p:sp>
      <p:sp>
        <p:nvSpPr>
          <p:cNvPr id="3" name="TextBox 2"/>
          <p:cNvSpPr txBox="1"/>
          <p:nvPr/>
        </p:nvSpPr>
        <p:spPr>
          <a:xfrm>
            <a:off x="3719253" y="5879558"/>
            <a:ext cx="5480988"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dirty="0"/>
              <a:t>We try different functions g until </a:t>
            </a:r>
          </a:p>
          <a:p>
            <a:pPr marL="285750" indent="-285750">
              <a:buFont typeface="Arial"/>
              <a:buChar char="•"/>
            </a:pPr>
            <a:r>
              <a:rPr lang="en-US" i="1" dirty="0"/>
              <a:t>g(x) is close to f(x)</a:t>
            </a:r>
          </a:p>
          <a:p>
            <a:pPr marL="285750" indent="-285750">
              <a:buFont typeface="Arial"/>
              <a:buChar char="•"/>
            </a:pPr>
            <a:r>
              <a:rPr lang="en-US" dirty="0"/>
              <a:t>For any out of sample </a:t>
            </a:r>
            <a:r>
              <a:rPr lang="en-US" b="1" dirty="0"/>
              <a:t>x</a:t>
            </a:r>
            <a:r>
              <a:rPr lang="en-US" dirty="0"/>
              <a:t>, we can predict </a:t>
            </a:r>
            <a:r>
              <a:rPr lang="en-US" b="1" dirty="0"/>
              <a:t>Y</a:t>
            </a:r>
            <a:r>
              <a:rPr lang="en-US" dirty="0"/>
              <a:t> or classify it</a:t>
            </a:r>
          </a:p>
        </p:txBody>
      </p:sp>
      <p:sp>
        <p:nvSpPr>
          <p:cNvPr id="24" name="Title 1"/>
          <p:cNvSpPr txBox="1">
            <a:spLocks/>
          </p:cNvSpPr>
          <p:nvPr/>
        </p:nvSpPr>
        <p:spPr>
          <a:xfrm>
            <a:off x="292611" y="65509"/>
            <a:ext cx="8229600" cy="668408"/>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60000" lnSpcReduction="20000"/>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dirty="0"/>
              <a:t>Reminder from Previous Class:</a:t>
            </a:r>
          </a:p>
          <a:p>
            <a:r>
              <a:rPr lang="en-US" dirty="0"/>
              <a:t>In the </a:t>
            </a:r>
            <a:r>
              <a:rPr lang="en-US" b="1" dirty="0"/>
              <a:t>ML framework</a:t>
            </a:r>
            <a:r>
              <a:rPr lang="en-US" dirty="0"/>
              <a:t>, there is no limit to the predictors or </a:t>
            </a:r>
            <a:r>
              <a:rPr lang="en-US" dirty="0">
                <a:solidFill>
                  <a:schemeClr val="accent6"/>
                </a:solidFill>
              </a:rPr>
              <a:t>classifiers</a:t>
            </a:r>
            <a:r>
              <a:rPr lang="en-US" dirty="0"/>
              <a:t> that can be used.</a:t>
            </a:r>
          </a:p>
        </p:txBody>
      </p:sp>
      <p:sp>
        <p:nvSpPr>
          <p:cNvPr id="15" name="Rectangle 14"/>
          <p:cNvSpPr/>
          <p:nvPr/>
        </p:nvSpPr>
        <p:spPr>
          <a:xfrm>
            <a:off x="3963291" y="1007342"/>
            <a:ext cx="495711" cy="176259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a:t>
            </a:r>
          </a:p>
          <a:p>
            <a:pPr algn="ctr"/>
            <a:r>
              <a:rPr lang="en-US" sz="1400" dirty="0"/>
              <a:t>(N</a:t>
            </a:r>
            <a:br>
              <a:rPr lang="en-US" sz="1400" dirty="0"/>
            </a:br>
            <a:r>
              <a:rPr lang="en-US" sz="1400" dirty="0"/>
              <a:t>x</a:t>
            </a:r>
            <a:br>
              <a:rPr lang="en-US" sz="1400" dirty="0"/>
            </a:br>
            <a:r>
              <a:rPr lang="en-US" sz="1400" dirty="0"/>
              <a:t>1)</a:t>
            </a:r>
          </a:p>
        </p:txBody>
      </p:sp>
      <p:sp>
        <p:nvSpPr>
          <p:cNvPr id="16" name="Rectangle 15"/>
          <p:cNvSpPr/>
          <p:nvPr/>
        </p:nvSpPr>
        <p:spPr>
          <a:xfrm>
            <a:off x="1797082" y="960798"/>
            <a:ext cx="1189105" cy="16916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X</a:t>
            </a:r>
          </a:p>
          <a:p>
            <a:pPr algn="ctr"/>
            <a:r>
              <a:rPr lang="en-US" dirty="0"/>
              <a:t>(</a:t>
            </a:r>
            <a:r>
              <a:rPr lang="en-US" dirty="0" err="1"/>
              <a:t>Nxd</a:t>
            </a:r>
            <a:r>
              <a:rPr lang="en-US" dirty="0"/>
              <a:t>)</a:t>
            </a:r>
          </a:p>
        </p:txBody>
      </p:sp>
      <p:sp>
        <p:nvSpPr>
          <p:cNvPr id="17" name="Double Bracket 16"/>
          <p:cNvSpPr/>
          <p:nvPr/>
        </p:nvSpPr>
        <p:spPr>
          <a:xfrm>
            <a:off x="1907171" y="1122214"/>
            <a:ext cx="976040" cy="142440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Double Bracket 17"/>
          <p:cNvSpPr/>
          <p:nvPr/>
        </p:nvSpPr>
        <p:spPr>
          <a:xfrm>
            <a:off x="4018432" y="1122214"/>
            <a:ext cx="406823" cy="1498285"/>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119956" y="1123853"/>
            <a:ext cx="1640443" cy="1754327"/>
          </a:xfrm>
          <a:prstGeom prst="rect">
            <a:avLst/>
          </a:prstGeom>
          <a:noFill/>
        </p:spPr>
        <p:txBody>
          <a:bodyPr wrap="none" rtlCol="0">
            <a:spAutoFit/>
          </a:bodyPr>
          <a:lstStyle/>
          <a:p>
            <a:r>
              <a:rPr lang="en-US" dirty="0"/>
              <a:t>In Sample Data </a:t>
            </a:r>
            <a:br>
              <a:rPr lang="en-US" dirty="0"/>
            </a:br>
            <a:r>
              <a:rPr lang="en-US" dirty="0"/>
              <a:t>which we have</a:t>
            </a:r>
          </a:p>
          <a:p>
            <a:pPr marL="285750" indent="-285750">
              <a:buFontTx/>
              <a:buChar char="•"/>
            </a:pPr>
            <a:r>
              <a:rPr lang="en-US" dirty="0"/>
              <a:t>d features</a:t>
            </a:r>
          </a:p>
          <a:p>
            <a:pPr marL="285750" indent="-285750">
              <a:buFontTx/>
              <a:buChar char="•"/>
            </a:pPr>
            <a:r>
              <a:rPr lang="en-US" dirty="0"/>
              <a:t>N samples</a:t>
            </a:r>
          </a:p>
          <a:p>
            <a:pPr marL="285750" indent="-285750">
              <a:buFontTx/>
              <a:buChar char="•"/>
            </a:pPr>
            <a:endParaRPr lang="en-US" dirty="0"/>
          </a:p>
          <a:p>
            <a:r>
              <a:rPr lang="en-US" dirty="0"/>
              <a:t>Use for training</a:t>
            </a:r>
          </a:p>
        </p:txBody>
      </p:sp>
      <p:cxnSp>
        <p:nvCxnSpPr>
          <p:cNvPr id="25" name="Straight Arrow Connector 24"/>
          <p:cNvCxnSpPr/>
          <p:nvPr/>
        </p:nvCxnSpPr>
        <p:spPr>
          <a:xfrm>
            <a:off x="3281689" y="1845129"/>
            <a:ext cx="3939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912170" y="982733"/>
            <a:ext cx="1963831" cy="2031325"/>
          </a:xfrm>
          <a:prstGeom prst="rect">
            <a:avLst/>
          </a:prstGeom>
          <a:noFill/>
        </p:spPr>
        <p:txBody>
          <a:bodyPr wrap="square" rtlCol="0">
            <a:spAutoFit/>
          </a:bodyPr>
          <a:lstStyle/>
          <a:p>
            <a:r>
              <a:rPr lang="en-US" dirty="0"/>
              <a:t>Results in Y</a:t>
            </a:r>
          </a:p>
          <a:p>
            <a:r>
              <a:rPr lang="en-US" dirty="0"/>
              <a:t>(which we know)</a:t>
            </a:r>
          </a:p>
          <a:p>
            <a:endParaRPr lang="en-US" dirty="0"/>
          </a:p>
          <a:p>
            <a:r>
              <a:rPr lang="en-US" dirty="0"/>
              <a:t>Sometimes measured</a:t>
            </a:r>
          </a:p>
          <a:p>
            <a:r>
              <a:rPr lang="en-US" dirty="0"/>
              <a:t>Y includes error or noise</a:t>
            </a:r>
          </a:p>
        </p:txBody>
      </p:sp>
      <p:sp>
        <p:nvSpPr>
          <p:cNvPr id="28" name="TextBox 27"/>
          <p:cNvSpPr txBox="1"/>
          <p:nvPr/>
        </p:nvSpPr>
        <p:spPr>
          <a:xfrm>
            <a:off x="7196167" y="882398"/>
            <a:ext cx="1690487" cy="203132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We don’t know:</a:t>
            </a:r>
          </a:p>
          <a:p>
            <a:endParaRPr lang="en-US" dirty="0"/>
          </a:p>
          <a:p>
            <a:r>
              <a:rPr lang="en-US" dirty="0"/>
              <a:t>P(X), the </a:t>
            </a:r>
            <a:br>
              <a:rPr lang="en-US" dirty="0"/>
            </a:br>
            <a:r>
              <a:rPr lang="en-US" dirty="0"/>
              <a:t>distribution of X</a:t>
            </a:r>
          </a:p>
          <a:p>
            <a:endParaRPr lang="en-US" dirty="0"/>
          </a:p>
          <a:p>
            <a:r>
              <a:rPr lang="en-US" dirty="0"/>
              <a:t>Function f:</a:t>
            </a:r>
          </a:p>
          <a:p>
            <a:r>
              <a:rPr lang="en-US" dirty="0"/>
              <a:t>f: X-&gt;Y</a:t>
            </a:r>
          </a:p>
        </p:txBody>
      </p:sp>
      <p:sp>
        <p:nvSpPr>
          <p:cNvPr id="31" name="Rectangle 30"/>
          <p:cNvSpPr/>
          <p:nvPr/>
        </p:nvSpPr>
        <p:spPr>
          <a:xfrm>
            <a:off x="40536" y="844861"/>
            <a:ext cx="9144000" cy="2200557"/>
          </a:xfrm>
          <a:prstGeom prst="rect">
            <a:avLst/>
          </a:prstGeom>
          <a:solidFill>
            <a:schemeClr val="accent6">
              <a:lumMod val="40000"/>
              <a:lumOff val="60000"/>
              <a:alpha val="3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48570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Our Goal: To classify items.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11" y="1358126"/>
            <a:ext cx="1541922" cy="965647"/>
          </a:xfrm>
          <a:prstGeom prst="rect">
            <a:avLst/>
          </a:prstGeom>
        </p:spPr>
      </p:pic>
      <p:cxnSp>
        <p:nvCxnSpPr>
          <p:cNvPr id="10" name="Straight Arrow Connector 9"/>
          <p:cNvCxnSpPr/>
          <p:nvPr/>
        </p:nvCxnSpPr>
        <p:spPr>
          <a:xfrm>
            <a:off x="3860054" y="1768700"/>
            <a:ext cx="1587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00479" y="7088832"/>
            <a:ext cx="8943522" cy="73866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Parameter Model:</a:t>
            </a:r>
            <a:br>
              <a:rPr lang="en-US" sz="1400" dirty="0"/>
            </a:br>
            <a:r>
              <a:rPr lang="en-US" sz="1400" dirty="0"/>
              <a:t>A learning model that summarizes data with a set of parameters of fixed size (independent of the number of training examples) is called a parametric model. </a:t>
            </a:r>
          </a:p>
        </p:txBody>
      </p:sp>
      <p:sp>
        <p:nvSpPr>
          <p:cNvPr id="22" name="TextBox 21"/>
          <p:cNvSpPr txBox="1"/>
          <p:nvPr/>
        </p:nvSpPr>
        <p:spPr>
          <a:xfrm>
            <a:off x="289385" y="2604040"/>
            <a:ext cx="4641696" cy="2369880"/>
          </a:xfrm>
          <a:prstGeom prst="rect">
            <a:avLst/>
          </a:prstGeom>
          <a:noFill/>
        </p:spPr>
        <p:txBody>
          <a:bodyPr wrap="square" rtlCol="0">
            <a:spAutoFit/>
          </a:bodyPr>
          <a:lstStyle/>
          <a:p>
            <a:r>
              <a:rPr lang="en-US" sz="2000" b="1" dirty="0"/>
              <a:t>We have this:</a:t>
            </a:r>
            <a:br>
              <a:rPr lang="en-US" sz="2000" b="1" dirty="0"/>
            </a:br>
            <a:r>
              <a:rPr lang="en-US" sz="2000" b="1" dirty="0"/>
              <a:t>(X,Y):  (x1,y1), (x2, y2) .. (</a:t>
            </a:r>
            <a:r>
              <a:rPr lang="en-US" sz="2000" b="1" dirty="0" err="1"/>
              <a:t>xn,yn</a:t>
            </a:r>
            <a:r>
              <a:rPr lang="en-US" sz="2000" b="1" dirty="0"/>
              <a:t>)</a:t>
            </a:r>
          </a:p>
          <a:p>
            <a:endParaRPr lang="en-US" b="1" dirty="0"/>
          </a:p>
          <a:p>
            <a:pPr marL="285750" indent="-285750">
              <a:buFontTx/>
              <a:buChar char="•"/>
            </a:pPr>
            <a:r>
              <a:rPr lang="en-US" dirty="0"/>
              <a:t>xi is a vector (or even matrix) for each data element</a:t>
            </a:r>
          </a:p>
          <a:p>
            <a:pPr marL="285750" indent="-285750">
              <a:buFontTx/>
              <a:buChar char="•"/>
            </a:pPr>
            <a:r>
              <a:rPr lang="en-US" dirty="0"/>
              <a:t>For a picture: </a:t>
            </a:r>
            <a:r>
              <a:rPr lang="en-US" b="1" dirty="0"/>
              <a:t>x </a:t>
            </a:r>
            <a:r>
              <a:rPr lang="en-US" b="1" baseline="-25000" dirty="0"/>
              <a:t>1</a:t>
            </a:r>
            <a:r>
              <a:rPr lang="en-US" b="1" dirty="0"/>
              <a:t> = [32 x 32 x 3]: </a:t>
            </a:r>
            <a:r>
              <a:rPr lang="en-US" dirty="0"/>
              <a:t> array of numbers</a:t>
            </a:r>
          </a:p>
          <a:p>
            <a:pPr marL="285750" indent="-285750">
              <a:buFontTx/>
              <a:buChar char="•"/>
            </a:pPr>
            <a:r>
              <a:rPr lang="en-US" dirty="0" err="1"/>
              <a:t>yi</a:t>
            </a:r>
            <a:r>
              <a:rPr lang="en-US" dirty="0"/>
              <a:t> = (-1,+1)</a:t>
            </a:r>
          </a:p>
        </p:txBody>
      </p:sp>
      <p:sp>
        <p:nvSpPr>
          <p:cNvPr id="32" name="TextBox 31"/>
          <p:cNvSpPr txBox="1"/>
          <p:nvPr/>
        </p:nvSpPr>
        <p:spPr>
          <a:xfrm>
            <a:off x="3313402" y="1563997"/>
            <a:ext cx="337615" cy="369332"/>
          </a:xfrm>
          <a:prstGeom prst="rect">
            <a:avLst/>
          </a:prstGeom>
          <a:noFill/>
        </p:spPr>
        <p:txBody>
          <a:bodyPr wrap="none" rtlCol="0">
            <a:spAutoFit/>
          </a:bodyPr>
          <a:lstStyle/>
          <a:p>
            <a:r>
              <a:rPr lang="en-US" dirty="0"/>
              <a:t>xi</a:t>
            </a:r>
          </a:p>
        </p:txBody>
      </p:sp>
      <p:sp>
        <p:nvSpPr>
          <p:cNvPr id="34" name="TextBox 33"/>
          <p:cNvSpPr txBox="1"/>
          <p:nvPr/>
        </p:nvSpPr>
        <p:spPr>
          <a:xfrm>
            <a:off x="6098785" y="1056258"/>
            <a:ext cx="2839919" cy="5324535"/>
          </a:xfrm>
          <a:prstGeom prst="rect">
            <a:avLst/>
          </a:prstGeom>
          <a:noFill/>
        </p:spPr>
        <p:txBody>
          <a:bodyPr wrap="square" rtlCol="0">
            <a:spAutoFit/>
          </a:bodyPr>
          <a:lstStyle/>
          <a:p>
            <a:r>
              <a:rPr lang="en-US" sz="2000" b="1" dirty="0"/>
              <a:t>Actual Results:</a:t>
            </a:r>
          </a:p>
          <a:p>
            <a:r>
              <a:rPr lang="en-US" sz="2000" dirty="0"/>
              <a:t>y </a:t>
            </a:r>
            <a:r>
              <a:rPr lang="en-US" sz="2000" baseline="-25000" dirty="0" err="1"/>
              <a:t>i</a:t>
            </a:r>
            <a:r>
              <a:rPr lang="en-US" sz="2000" dirty="0"/>
              <a:t> =  [ y </a:t>
            </a:r>
            <a:r>
              <a:rPr lang="en-US" sz="2000" baseline="-25000" dirty="0"/>
              <a:t>i,1</a:t>
            </a:r>
            <a:r>
              <a:rPr lang="en-US" sz="2000" dirty="0"/>
              <a:t>, y </a:t>
            </a:r>
            <a:r>
              <a:rPr lang="en-US" sz="2000" baseline="-25000" dirty="0"/>
              <a:t>i,2</a:t>
            </a:r>
            <a:r>
              <a:rPr lang="en-US" sz="2000" dirty="0"/>
              <a:t>, ..y </a:t>
            </a:r>
            <a:r>
              <a:rPr lang="en-US" sz="2000" baseline="-25000" dirty="0" err="1"/>
              <a:t>i,k</a:t>
            </a:r>
            <a:r>
              <a:rPr lang="en-US" sz="2000" dirty="0"/>
              <a:t> ]</a:t>
            </a:r>
          </a:p>
          <a:p>
            <a:r>
              <a:rPr lang="en-US" sz="2000" dirty="0"/>
              <a:t>y </a:t>
            </a:r>
            <a:r>
              <a:rPr lang="en-US" sz="2000" baseline="-25000" dirty="0" err="1"/>
              <a:t>i</a:t>
            </a:r>
            <a:r>
              <a:rPr lang="en-US" sz="2000" dirty="0"/>
              <a:t> =  [ +1 , -1, .. -1 ]</a:t>
            </a:r>
          </a:p>
          <a:p>
            <a:r>
              <a:rPr lang="en-US" sz="2000" b="1" dirty="0"/>
              <a:t>or</a:t>
            </a:r>
          </a:p>
          <a:p>
            <a:r>
              <a:rPr lang="en-US" sz="2000" dirty="0"/>
              <a:t>y </a:t>
            </a:r>
            <a:r>
              <a:rPr lang="en-US" sz="2000" baseline="-25000" dirty="0" err="1"/>
              <a:t>i</a:t>
            </a:r>
            <a:r>
              <a:rPr lang="en-US" sz="2000" dirty="0"/>
              <a:t> =  [ +1 , 0, .. 0 ]</a:t>
            </a:r>
            <a:endParaRPr lang="en-US" sz="2000" b="1" dirty="0"/>
          </a:p>
          <a:p>
            <a:endParaRPr lang="en-US" sz="2000" b="1" dirty="0"/>
          </a:p>
          <a:p>
            <a:endParaRPr lang="en-US" sz="2000" b="1" dirty="0"/>
          </a:p>
          <a:p>
            <a:r>
              <a:rPr lang="en-US" sz="2000" dirty="0"/>
              <a:t>y(i,1) = 1 if picture is dog, else -1*</a:t>
            </a:r>
            <a:br>
              <a:rPr lang="en-US" sz="2000" dirty="0"/>
            </a:br>
            <a:endParaRPr lang="en-US" sz="2000" dirty="0"/>
          </a:p>
          <a:p>
            <a:r>
              <a:rPr lang="en-US" sz="2000" dirty="0"/>
              <a:t>Y(i,2) = 1 if picture is cat, else -1*</a:t>
            </a:r>
          </a:p>
          <a:p>
            <a:endParaRPr lang="en-US" sz="2000" dirty="0"/>
          </a:p>
          <a:p>
            <a:endParaRPr lang="en-US" sz="2000" dirty="0"/>
          </a:p>
          <a:p>
            <a:r>
              <a:rPr lang="en-US" sz="2000" dirty="0"/>
              <a:t>* Sometimes 0 </a:t>
            </a:r>
            <a:r>
              <a:rPr lang="en-US" sz="2000" dirty="0" err="1"/>
              <a:t>vs</a:t>
            </a:r>
            <a:r>
              <a:rPr lang="en-US" sz="2000" dirty="0"/>
              <a:t> 1 instead of -1 </a:t>
            </a:r>
            <a:r>
              <a:rPr lang="en-US" sz="2000" dirty="0" err="1"/>
              <a:t>vs</a:t>
            </a:r>
            <a:r>
              <a:rPr lang="en-US" sz="2000" dirty="0"/>
              <a:t> 1</a:t>
            </a:r>
          </a:p>
          <a:p>
            <a:endParaRPr lang="en-US" sz="2000" dirty="0"/>
          </a:p>
        </p:txBody>
      </p:sp>
      <p:sp>
        <p:nvSpPr>
          <p:cNvPr id="3" name="TextBox 2"/>
          <p:cNvSpPr txBox="1"/>
          <p:nvPr/>
        </p:nvSpPr>
        <p:spPr>
          <a:xfrm>
            <a:off x="3860054" y="1840950"/>
            <a:ext cx="1624112" cy="400110"/>
          </a:xfrm>
          <a:prstGeom prst="rect">
            <a:avLst/>
          </a:prstGeom>
          <a:noFill/>
        </p:spPr>
        <p:txBody>
          <a:bodyPr wrap="none" rtlCol="0">
            <a:spAutoFit/>
          </a:bodyPr>
          <a:lstStyle/>
          <a:p>
            <a:r>
              <a:rPr lang="en-US" sz="2000" dirty="0"/>
              <a:t>Model: f(</a:t>
            </a:r>
            <a:r>
              <a:rPr lang="en-US" sz="2000" dirty="0" err="1"/>
              <a:t>x,W</a:t>
            </a:r>
            <a:r>
              <a:rPr lang="en-US" sz="2000" dirty="0"/>
              <a:t>)</a:t>
            </a:r>
          </a:p>
        </p:txBody>
      </p:sp>
    </p:spTree>
    <p:extLst>
      <p:ext uri="{BB962C8B-B14F-4D97-AF65-F5344CB8AC3E}">
        <p14:creationId xmlns:p14="http://schemas.microsoft.com/office/powerpoint/2010/main" val="3645258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Our Goal: To classify items.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12" y="1491822"/>
            <a:ext cx="1541922" cy="965647"/>
          </a:xfrm>
          <a:prstGeom prst="rect">
            <a:avLst/>
          </a:prstGeom>
        </p:spPr>
      </p:pic>
      <p:cxnSp>
        <p:nvCxnSpPr>
          <p:cNvPr id="10" name="Straight Arrow Connector 9"/>
          <p:cNvCxnSpPr/>
          <p:nvPr/>
        </p:nvCxnSpPr>
        <p:spPr>
          <a:xfrm>
            <a:off x="3860054" y="1768700"/>
            <a:ext cx="1587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00479" y="7103822"/>
            <a:ext cx="8943522" cy="73866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Parameter Model:</a:t>
            </a:r>
            <a:br>
              <a:rPr lang="en-US" sz="1400" dirty="0"/>
            </a:br>
            <a:r>
              <a:rPr lang="en-US" sz="1400" dirty="0"/>
              <a:t>A learning model that summarizes data with a set of parameters of fixed size (independent of the number of training examples) is called a parametric model. </a:t>
            </a:r>
          </a:p>
        </p:txBody>
      </p:sp>
      <p:sp>
        <p:nvSpPr>
          <p:cNvPr id="22" name="TextBox 21"/>
          <p:cNvSpPr txBox="1"/>
          <p:nvPr/>
        </p:nvSpPr>
        <p:spPr>
          <a:xfrm>
            <a:off x="457200" y="1022834"/>
            <a:ext cx="4641696" cy="400110"/>
          </a:xfrm>
          <a:prstGeom prst="rect">
            <a:avLst/>
          </a:prstGeom>
          <a:noFill/>
        </p:spPr>
        <p:txBody>
          <a:bodyPr wrap="square" rtlCol="0">
            <a:spAutoFit/>
          </a:bodyPr>
          <a:lstStyle/>
          <a:p>
            <a:r>
              <a:rPr lang="en-US" sz="2000" b="1" dirty="0"/>
              <a:t>We have this: (X,Y)</a:t>
            </a:r>
          </a:p>
        </p:txBody>
      </p:sp>
      <p:sp>
        <p:nvSpPr>
          <p:cNvPr id="32" name="TextBox 31"/>
          <p:cNvSpPr txBox="1"/>
          <p:nvPr/>
        </p:nvSpPr>
        <p:spPr>
          <a:xfrm>
            <a:off x="3313402" y="1563997"/>
            <a:ext cx="337615" cy="369332"/>
          </a:xfrm>
          <a:prstGeom prst="rect">
            <a:avLst/>
          </a:prstGeom>
          <a:noFill/>
        </p:spPr>
        <p:txBody>
          <a:bodyPr wrap="none" rtlCol="0">
            <a:spAutoFit/>
          </a:bodyPr>
          <a:lstStyle/>
          <a:p>
            <a:r>
              <a:rPr lang="en-US" dirty="0"/>
              <a:t>xi</a:t>
            </a:r>
          </a:p>
        </p:txBody>
      </p:sp>
      <p:sp>
        <p:nvSpPr>
          <p:cNvPr id="34" name="TextBox 33"/>
          <p:cNvSpPr txBox="1"/>
          <p:nvPr/>
        </p:nvSpPr>
        <p:spPr>
          <a:xfrm>
            <a:off x="6325849" y="1056259"/>
            <a:ext cx="2818151" cy="1754326"/>
          </a:xfrm>
          <a:prstGeom prst="rect">
            <a:avLst/>
          </a:prstGeom>
          <a:noFill/>
          <a:ln>
            <a:solidFill>
              <a:schemeClr val="accent1"/>
            </a:solidFill>
          </a:ln>
        </p:spPr>
        <p:txBody>
          <a:bodyPr wrap="square" rtlCol="0">
            <a:spAutoFit/>
          </a:bodyPr>
          <a:lstStyle/>
          <a:p>
            <a:r>
              <a:rPr lang="en-US" sz="2000" b="1" dirty="0"/>
              <a:t>Actual Results:</a:t>
            </a:r>
          </a:p>
          <a:p>
            <a:r>
              <a:rPr lang="en-US" sz="2000" dirty="0"/>
              <a:t>y </a:t>
            </a:r>
            <a:r>
              <a:rPr lang="en-US" sz="2000" baseline="-25000" dirty="0" err="1"/>
              <a:t>i</a:t>
            </a:r>
            <a:r>
              <a:rPr lang="en-US" sz="2000" dirty="0"/>
              <a:t> =  [ y </a:t>
            </a:r>
            <a:r>
              <a:rPr lang="en-US" sz="2000" baseline="-25000" dirty="0"/>
              <a:t>i,1</a:t>
            </a:r>
            <a:r>
              <a:rPr lang="en-US" sz="2000" dirty="0"/>
              <a:t>, y </a:t>
            </a:r>
            <a:r>
              <a:rPr lang="en-US" sz="2000" baseline="-25000" dirty="0"/>
              <a:t>i,2</a:t>
            </a:r>
            <a:r>
              <a:rPr lang="en-US" sz="2000" dirty="0"/>
              <a:t>, ..y </a:t>
            </a:r>
            <a:r>
              <a:rPr lang="en-US" sz="2000" baseline="-25000" dirty="0" err="1"/>
              <a:t>i,k</a:t>
            </a:r>
            <a:r>
              <a:rPr lang="en-US" sz="2000" dirty="0"/>
              <a:t> ]</a:t>
            </a:r>
          </a:p>
          <a:p>
            <a:r>
              <a:rPr lang="en-US" sz="2000" dirty="0"/>
              <a:t>y </a:t>
            </a:r>
            <a:r>
              <a:rPr lang="en-US" sz="2000" baseline="-25000" dirty="0" err="1"/>
              <a:t>i</a:t>
            </a:r>
            <a:r>
              <a:rPr lang="en-US" sz="2000" dirty="0"/>
              <a:t> =  [ +1 , -1, .. -1 </a:t>
            </a:r>
            <a:r>
              <a:rPr lang="en-US" sz="2000" dirty="0" smtClean="0"/>
              <a:t>]</a:t>
            </a:r>
          </a:p>
          <a:p>
            <a:endParaRPr lang="en-US" sz="2000" dirty="0" smtClean="0"/>
          </a:p>
          <a:p>
            <a:r>
              <a:rPr lang="en-US" sz="1400" dirty="0" smtClean="0"/>
              <a:t>And sometimes mapped to </a:t>
            </a:r>
          </a:p>
          <a:p>
            <a:r>
              <a:rPr lang="en-US" sz="1400" dirty="0" smtClean="0"/>
              <a:t> y </a:t>
            </a:r>
            <a:r>
              <a:rPr lang="en-US" sz="1400" baseline="-25000" dirty="0" err="1"/>
              <a:t>i</a:t>
            </a:r>
            <a:r>
              <a:rPr lang="en-US" sz="1400" dirty="0"/>
              <a:t> =  [ +1 , 0</a:t>
            </a:r>
            <a:r>
              <a:rPr lang="en-US" sz="1400" dirty="0" smtClean="0"/>
              <a:t>, 1.. 0 ]</a:t>
            </a:r>
            <a:endParaRPr lang="en-US" sz="1400" dirty="0"/>
          </a:p>
        </p:txBody>
      </p:sp>
      <p:sp>
        <p:nvSpPr>
          <p:cNvPr id="3" name="TextBox 2"/>
          <p:cNvSpPr txBox="1"/>
          <p:nvPr/>
        </p:nvSpPr>
        <p:spPr>
          <a:xfrm>
            <a:off x="3860054" y="1840950"/>
            <a:ext cx="1624112" cy="400110"/>
          </a:xfrm>
          <a:prstGeom prst="rect">
            <a:avLst/>
          </a:prstGeom>
          <a:noFill/>
        </p:spPr>
        <p:txBody>
          <a:bodyPr wrap="none" rtlCol="0">
            <a:spAutoFit/>
          </a:bodyPr>
          <a:lstStyle/>
          <a:p>
            <a:r>
              <a:rPr lang="en-US" sz="2000" dirty="0"/>
              <a:t>Model: f(</a:t>
            </a:r>
            <a:r>
              <a:rPr lang="en-US" sz="2000" dirty="0" err="1"/>
              <a:t>x,W</a:t>
            </a:r>
            <a:r>
              <a:rPr lang="en-US" sz="2000" dirty="0"/>
              <a:t>)</a:t>
            </a:r>
          </a:p>
        </p:txBody>
      </p:sp>
      <p:sp>
        <p:nvSpPr>
          <p:cNvPr id="33" name="TextBox 32"/>
          <p:cNvSpPr txBox="1"/>
          <p:nvPr/>
        </p:nvSpPr>
        <p:spPr>
          <a:xfrm>
            <a:off x="516070" y="2695694"/>
            <a:ext cx="8422634" cy="4062651"/>
          </a:xfrm>
          <a:prstGeom prst="rect">
            <a:avLst/>
          </a:prstGeom>
          <a:noFill/>
        </p:spPr>
        <p:txBody>
          <a:bodyPr wrap="square" rtlCol="0">
            <a:spAutoFit/>
          </a:bodyPr>
          <a:lstStyle/>
          <a:p>
            <a:r>
              <a:rPr lang="en-US" sz="2000" b="1" dirty="0"/>
              <a:t>Machine Learning Steps to train a classifier </a:t>
            </a:r>
            <a:r>
              <a:rPr lang="en-US" sz="2000" b="1" dirty="0" smtClean="0"/>
              <a:t>model</a:t>
            </a:r>
            <a:endParaRPr lang="en-US" sz="2000" b="1" dirty="0"/>
          </a:p>
          <a:p>
            <a:endParaRPr lang="en-US" sz="2000" dirty="0"/>
          </a:p>
          <a:p>
            <a:r>
              <a:rPr lang="en-US" sz="2000" dirty="0"/>
              <a:t>1. 	Choose our </a:t>
            </a:r>
            <a:r>
              <a:rPr lang="en-US" sz="2000" dirty="0">
                <a:solidFill>
                  <a:srgbClr val="F79646"/>
                </a:solidFill>
              </a:rPr>
              <a:t>model</a:t>
            </a:r>
            <a:r>
              <a:rPr lang="en-US" sz="2000" dirty="0"/>
              <a:t>: f(x</a:t>
            </a:r>
            <a:r>
              <a:rPr lang="en-US" sz="2000" baseline="-25000" dirty="0"/>
              <a:t>i</a:t>
            </a:r>
            <a:r>
              <a:rPr lang="en-US" sz="2000" dirty="0"/>
              <a:t>, W) = our estimate of Y</a:t>
            </a:r>
            <a:br>
              <a:rPr lang="en-US" sz="2000" dirty="0"/>
            </a:br>
            <a:r>
              <a:rPr lang="en-US" sz="2000" dirty="0"/>
              <a:t/>
            </a:r>
            <a:br>
              <a:rPr lang="en-US" sz="2000" dirty="0"/>
            </a:br>
            <a:r>
              <a:rPr lang="en-US" sz="2000" dirty="0"/>
              <a:t> 	If f(x) is a Linear model: f(</a:t>
            </a:r>
            <a:r>
              <a:rPr lang="en-US" sz="2000" dirty="0" err="1"/>
              <a:t>i</a:t>
            </a:r>
            <a:r>
              <a:rPr lang="en-US" sz="2000" dirty="0"/>
              <a:t>) = f(x</a:t>
            </a:r>
            <a:r>
              <a:rPr lang="en-US" sz="2000" baseline="-25000" dirty="0"/>
              <a:t>i</a:t>
            </a:r>
            <a:r>
              <a:rPr lang="en-US" sz="2000" dirty="0"/>
              <a:t>) = </a:t>
            </a:r>
            <a:r>
              <a:rPr lang="en-US" sz="2000" dirty="0" err="1"/>
              <a:t>Wx</a:t>
            </a:r>
            <a:r>
              <a:rPr lang="en-US" sz="2000" baseline="-25000" dirty="0" err="1"/>
              <a:t>i</a:t>
            </a:r>
            <a:r>
              <a:rPr lang="en-US" sz="2000" dirty="0"/>
              <a:t> = w</a:t>
            </a:r>
            <a:r>
              <a:rPr lang="en-US" sz="2000" baseline="-25000" dirty="0"/>
              <a:t>1</a:t>
            </a:r>
            <a:r>
              <a:rPr lang="en-US" sz="2000" dirty="0"/>
              <a:t>x</a:t>
            </a:r>
            <a:r>
              <a:rPr lang="en-US" sz="2000" baseline="-25000" dirty="0"/>
              <a:t>i,1</a:t>
            </a:r>
            <a:r>
              <a:rPr lang="en-US" sz="2000" dirty="0"/>
              <a:t>+w</a:t>
            </a:r>
            <a:r>
              <a:rPr lang="en-US" sz="2000" baseline="-25000" dirty="0"/>
              <a:t>2</a:t>
            </a:r>
            <a:r>
              <a:rPr lang="en-US" sz="2000" dirty="0"/>
              <a:t> x </a:t>
            </a:r>
            <a:r>
              <a:rPr lang="en-US" sz="2000" baseline="-25000" dirty="0" smtClean="0"/>
              <a:t>i,2</a:t>
            </a:r>
            <a:r>
              <a:rPr lang="en-US" sz="2000" dirty="0" smtClean="0"/>
              <a:t>…   </a:t>
            </a:r>
            <a:r>
              <a:rPr lang="en-US" sz="2000" dirty="0"/>
              <a:t/>
            </a:r>
            <a:br>
              <a:rPr lang="en-US" sz="2000" dirty="0"/>
            </a:br>
            <a:r>
              <a:rPr lang="en-US" sz="2000" dirty="0"/>
              <a:t>	W is list of parameters.</a:t>
            </a:r>
            <a:br>
              <a:rPr lang="en-US" sz="2000" dirty="0"/>
            </a:br>
            <a:r>
              <a:rPr lang="en-US" sz="2000" dirty="0"/>
              <a:t>	Results in a different score for each sample point (picture) x</a:t>
            </a:r>
            <a:r>
              <a:rPr lang="en-US" sz="2000" baseline="-25000" dirty="0"/>
              <a:t>i</a:t>
            </a:r>
            <a:r>
              <a:rPr lang="en-US" sz="2000" dirty="0"/>
              <a:t>  </a:t>
            </a:r>
          </a:p>
          <a:p>
            <a:pPr marL="342900" indent="-342900">
              <a:buFont typeface="Arial"/>
              <a:buChar char="•"/>
            </a:pPr>
            <a:endParaRPr lang="en-US" sz="2000" dirty="0"/>
          </a:p>
          <a:p>
            <a:r>
              <a:rPr lang="en-US" sz="2000" dirty="0">
                <a:solidFill>
                  <a:srgbClr val="000000"/>
                </a:solidFill>
              </a:rPr>
              <a:t>2.	Define a </a:t>
            </a:r>
            <a:r>
              <a:rPr lang="en-US" sz="2000" dirty="0">
                <a:solidFill>
                  <a:schemeClr val="accent6"/>
                </a:solidFill>
              </a:rPr>
              <a:t>loss function (L)</a:t>
            </a:r>
            <a:endParaRPr lang="en-US" sz="2000" dirty="0">
              <a:solidFill>
                <a:srgbClr val="000000"/>
              </a:solidFill>
            </a:endParaRPr>
          </a:p>
          <a:p>
            <a:pPr marL="457200" indent="-457200">
              <a:buFont typeface="Arial"/>
              <a:buChar char="•"/>
            </a:pPr>
            <a:endParaRPr lang="en-US" sz="2000" dirty="0">
              <a:solidFill>
                <a:srgbClr val="FF0000"/>
              </a:solidFill>
            </a:endParaRPr>
          </a:p>
          <a:p>
            <a:r>
              <a:rPr lang="en-US" sz="2000" dirty="0"/>
              <a:t>3. 	Optimize across the parameter space </a:t>
            </a:r>
            <a:r>
              <a:rPr lang="en-US" sz="2000" dirty="0">
                <a:solidFill>
                  <a:srgbClr val="F79646"/>
                </a:solidFill>
              </a:rPr>
              <a:t>(W) to minimize the loss function</a:t>
            </a:r>
            <a:r>
              <a:rPr lang="en-US" sz="2000" dirty="0">
                <a:solidFill>
                  <a:srgbClr val="FF0000"/>
                </a:solidFill>
              </a:rPr>
              <a:t> </a:t>
            </a:r>
            <a:r>
              <a:rPr lang="en-US" sz="2000" dirty="0">
                <a:solidFill>
                  <a:srgbClr val="000000"/>
                </a:solidFill>
              </a:rPr>
              <a:t>to some small threshold</a:t>
            </a:r>
          </a:p>
          <a:p>
            <a:endParaRPr lang="en-US" dirty="0">
              <a:solidFill>
                <a:srgbClr val="000000"/>
              </a:solidFill>
            </a:endParaRPr>
          </a:p>
        </p:txBody>
      </p:sp>
    </p:spTree>
    <p:extLst>
      <p:ext uri="{BB962C8B-B14F-4D97-AF65-F5344CB8AC3E}">
        <p14:creationId xmlns:p14="http://schemas.microsoft.com/office/powerpoint/2010/main" val="296101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676"/>
            <a:ext cx="8229600" cy="668408"/>
          </a:xfrm>
        </p:spPr>
        <p:txBody>
          <a:bodyPr/>
          <a:lstStyle/>
          <a:p>
            <a:r>
              <a:rPr lang="en-US" dirty="0"/>
              <a:t>Example Classification with Logistic Regression</a:t>
            </a:r>
          </a:p>
        </p:txBody>
      </p:sp>
      <p:pic>
        <p:nvPicPr>
          <p:cNvPr id="5" name="Content Placeholder 4"/>
          <p:cNvPicPr>
            <a:picLocks noGrp="1" noChangeAspect="1"/>
          </p:cNvPicPr>
          <p:nvPr>
            <p:ph idx="1"/>
          </p:nvPr>
        </p:nvPicPr>
        <p:blipFill rotWithShape="1">
          <a:blip r:embed="rId2"/>
          <a:srcRect t="32970" b="815"/>
          <a:stretch/>
        </p:blipFill>
        <p:spPr>
          <a:xfrm>
            <a:off x="219097" y="1503911"/>
            <a:ext cx="5746016" cy="585032"/>
          </a:xfrm>
        </p:spPr>
      </p:pic>
      <p:pic>
        <p:nvPicPr>
          <p:cNvPr id="4" name="Picture 3" descr="Exam_pass_logistic_curve.jpeg.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28" y="2306192"/>
            <a:ext cx="4478012" cy="3246559"/>
          </a:xfrm>
          <a:prstGeom prst="rect">
            <a:avLst/>
          </a:prstGeom>
        </p:spPr>
      </p:pic>
      <p:cxnSp>
        <p:nvCxnSpPr>
          <p:cNvPr id="6" name="Straight Arrow Connector 5"/>
          <p:cNvCxnSpPr/>
          <p:nvPr/>
        </p:nvCxnSpPr>
        <p:spPr>
          <a:xfrm>
            <a:off x="2088625" y="5715348"/>
            <a:ext cx="3659271" cy="16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208128" y="5798903"/>
            <a:ext cx="287258" cy="369332"/>
          </a:xfrm>
          <a:prstGeom prst="rect">
            <a:avLst/>
          </a:prstGeom>
          <a:noFill/>
        </p:spPr>
        <p:txBody>
          <a:bodyPr wrap="none" rtlCol="0">
            <a:spAutoFit/>
          </a:bodyPr>
          <a:lstStyle/>
          <a:p>
            <a:r>
              <a:rPr lang="en-US" dirty="0"/>
              <a:t>x</a:t>
            </a:r>
          </a:p>
        </p:txBody>
      </p:sp>
      <p:cxnSp>
        <p:nvCxnSpPr>
          <p:cNvPr id="9" name="Straight Arrow Connector 8"/>
          <p:cNvCxnSpPr/>
          <p:nvPr/>
        </p:nvCxnSpPr>
        <p:spPr>
          <a:xfrm flipV="1">
            <a:off x="1504567" y="2678367"/>
            <a:ext cx="33418" cy="24019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33672" y="3258751"/>
            <a:ext cx="982961" cy="923330"/>
          </a:xfrm>
          <a:prstGeom prst="rect">
            <a:avLst/>
          </a:prstGeom>
          <a:noFill/>
        </p:spPr>
        <p:txBody>
          <a:bodyPr wrap="none" rtlCol="0">
            <a:spAutoFit/>
          </a:bodyPr>
          <a:lstStyle/>
          <a:p>
            <a:r>
              <a:rPr lang="en-US" dirty="0"/>
              <a:t>y</a:t>
            </a:r>
            <a:r>
              <a:rPr lang="en-US" dirty="0" smtClean="0"/>
              <a:t>  (or t): </a:t>
            </a:r>
            <a:endParaRPr lang="en-US" dirty="0"/>
          </a:p>
          <a:p>
            <a:r>
              <a:rPr lang="en-US" dirty="0" smtClean="0"/>
              <a:t>0 </a:t>
            </a:r>
            <a:r>
              <a:rPr lang="en-US" dirty="0"/>
              <a:t>= fail</a:t>
            </a:r>
          </a:p>
          <a:p>
            <a:r>
              <a:rPr lang="en-US" dirty="0"/>
              <a:t>1 = pass</a:t>
            </a:r>
          </a:p>
        </p:txBody>
      </p:sp>
      <p:sp>
        <p:nvSpPr>
          <p:cNvPr id="12" name="TextBox 11"/>
          <p:cNvSpPr txBox="1"/>
          <p:nvPr/>
        </p:nvSpPr>
        <p:spPr>
          <a:xfrm>
            <a:off x="6182330" y="1235364"/>
            <a:ext cx="2840530" cy="4247317"/>
          </a:xfrm>
          <a:prstGeom prst="rect">
            <a:avLst/>
          </a:prstGeom>
          <a:noFill/>
        </p:spPr>
        <p:txBody>
          <a:bodyPr wrap="square" rtlCol="0">
            <a:spAutoFit/>
          </a:bodyPr>
          <a:lstStyle/>
          <a:p>
            <a:r>
              <a:rPr lang="en-US" dirty="0"/>
              <a:t>In this case output is binary (pass or not pass)</a:t>
            </a:r>
          </a:p>
          <a:p>
            <a:endParaRPr lang="en-US" dirty="0"/>
          </a:p>
          <a:p>
            <a:r>
              <a:rPr lang="en-US" dirty="0"/>
              <a:t>Problem:</a:t>
            </a:r>
          </a:p>
          <a:p>
            <a:r>
              <a:rPr lang="en-US" dirty="0"/>
              <a:t>Student studies x hours</a:t>
            </a:r>
          </a:p>
          <a:p>
            <a:r>
              <a:rPr lang="en-US" dirty="0"/>
              <a:t>Will the student pass</a:t>
            </a:r>
          </a:p>
          <a:p>
            <a:endParaRPr lang="en-US" dirty="0"/>
          </a:p>
          <a:p>
            <a:r>
              <a:rPr lang="en-US" dirty="0"/>
              <a:t>We use this curve to predict the probability that the student would pass given x hours of study</a:t>
            </a:r>
          </a:p>
          <a:p>
            <a:endParaRPr lang="en-US" dirty="0"/>
          </a:p>
          <a:p>
            <a:r>
              <a:rPr lang="en-US" dirty="0"/>
              <a:t>If </a:t>
            </a:r>
            <a:r>
              <a:rPr lang="en-US" dirty="0" err="1"/>
              <a:t>Prob</a:t>
            </a:r>
            <a:r>
              <a:rPr lang="en-US" dirty="0"/>
              <a:t> &gt; 0.5, we classify student will pass the exam</a:t>
            </a:r>
          </a:p>
          <a:p>
            <a:endParaRPr lang="en-US" dirty="0"/>
          </a:p>
        </p:txBody>
      </p:sp>
      <p:cxnSp>
        <p:nvCxnSpPr>
          <p:cNvPr id="14" name="Straight Connector 13"/>
          <p:cNvCxnSpPr/>
          <p:nvPr/>
        </p:nvCxnSpPr>
        <p:spPr>
          <a:xfrm>
            <a:off x="3726107" y="3058213"/>
            <a:ext cx="0" cy="1804846"/>
          </a:xfrm>
          <a:prstGeom prst="line">
            <a:avLst/>
          </a:prstGeom>
          <a:ln>
            <a:solidFill>
              <a:srgbClr val="1F497D"/>
            </a:solidFill>
            <a:prstDash val="dash"/>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6336" y="919135"/>
            <a:ext cx="3219050" cy="584776"/>
          </a:xfrm>
          <a:prstGeom prst="rect">
            <a:avLst/>
          </a:prstGeom>
          <a:noFill/>
        </p:spPr>
        <p:txBody>
          <a:bodyPr wrap="none" rtlCol="0">
            <a:spAutoFit/>
          </a:bodyPr>
          <a:lstStyle/>
          <a:p>
            <a:r>
              <a:rPr lang="en-US" sz="1600" dirty="0"/>
              <a:t>Data: students study for an exam:  </a:t>
            </a:r>
            <a:br>
              <a:rPr lang="en-US" sz="1600" dirty="0"/>
            </a:br>
            <a:r>
              <a:rPr lang="en-US" sz="1600" dirty="0"/>
              <a:t>(x= hours studied, y = pass/not pass)</a:t>
            </a:r>
          </a:p>
        </p:txBody>
      </p:sp>
    </p:spTree>
    <p:extLst>
      <p:ext uri="{BB962C8B-B14F-4D97-AF65-F5344CB8AC3E}">
        <p14:creationId xmlns:p14="http://schemas.microsoft.com/office/powerpoint/2010/main" val="457141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11163</TotalTime>
  <Words>2806</Words>
  <Application>Microsoft Macintosh PowerPoint</Application>
  <PresentationFormat>On-screen Show (4:3)</PresentationFormat>
  <Paragraphs>740</Paragraphs>
  <Slides>28</Slides>
  <Notes>13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 Narrow</vt:lpstr>
      <vt:lpstr>Calibri</vt:lpstr>
      <vt:lpstr>Courier New</vt:lpstr>
      <vt:lpstr>Helvetica Neue Light</vt:lpstr>
      <vt:lpstr>Mangal</vt:lpstr>
      <vt:lpstr>ＭＳ Ｐゴシック</vt:lpstr>
      <vt:lpstr>Optima</vt:lpstr>
      <vt:lpstr>Arial</vt:lpstr>
      <vt:lpstr>Office Theme</vt:lpstr>
      <vt:lpstr>Data-X : Machine Learning (Classification) Ikhlaq Sidhu, Kevin Bozhe Li </vt:lpstr>
      <vt:lpstr>Agenda</vt:lpstr>
      <vt:lpstr>Prediction vs Classification</vt:lpstr>
      <vt:lpstr>Classification</vt:lpstr>
      <vt:lpstr>Classifiers: A Whirlwind Tour</vt:lpstr>
      <vt:lpstr>PowerPoint Presentation</vt:lpstr>
      <vt:lpstr>Our Goal: To classify items.  </vt:lpstr>
      <vt:lpstr>Our Goal: To classify items.  </vt:lpstr>
      <vt:lpstr>Example Classification with Logistic Regression</vt:lpstr>
      <vt:lpstr>Example: Logistic Regression We use Logistic Regression because  a line is not a good estimator for binary results (classification)</vt:lpstr>
      <vt:lpstr>The logit function is a better fit for binary results</vt:lpstr>
      <vt:lpstr>A Loss Function Commonly Used for Logistic Regression</vt:lpstr>
      <vt:lpstr>The logit function can be extended for multiple features (dimensions)</vt:lpstr>
      <vt:lpstr>Example Code Sample with  Logistic Regression Classifier</vt:lpstr>
      <vt:lpstr>Example Code Sample with  Logistic Regression Classifier</vt:lpstr>
      <vt:lpstr>Methods for LogisticRegression </vt:lpstr>
      <vt:lpstr>PowerPoint Presentation</vt:lpstr>
      <vt:lpstr>Code Samples with SciKit Learn</vt:lpstr>
      <vt:lpstr>Plotting the Results</vt:lpstr>
      <vt:lpstr>PowerPoint Presentation</vt:lpstr>
      <vt:lpstr>Other Famous Loss Functions</vt:lpstr>
      <vt:lpstr>After we have a loss function, we need to choose W (parameters) to min the loss</vt:lpstr>
      <vt:lpstr>PowerPoint Presentation</vt:lpstr>
      <vt:lpstr>Regularization </vt:lpstr>
      <vt:lpstr>Shrinkage Methods II: An example</vt:lpstr>
      <vt:lpstr>Regularization: defense against overfitting</vt:lpstr>
      <vt:lpstr>References </vt:lpstr>
      <vt:lpstr>Optimization</vt:lpstr>
    </vt:vector>
  </TitlesOfParts>
  <Company>UC Berkeley</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Ikhlaq Sidhu</dc:creator>
  <cp:lastModifiedBy>Microsoft Office User</cp:lastModifiedBy>
  <cp:revision>435</cp:revision>
  <cp:lastPrinted>2016-08-28T17:06:48Z</cp:lastPrinted>
  <dcterms:created xsi:type="dcterms:W3CDTF">2013-05-20T04:35:54Z</dcterms:created>
  <dcterms:modified xsi:type="dcterms:W3CDTF">2017-02-16T21:59:21Z</dcterms:modified>
</cp:coreProperties>
</file>